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2" r:id="rId1"/>
  </p:sldMasterIdLst>
  <p:notesMasterIdLst>
    <p:notesMasterId r:id="rId10"/>
  </p:notesMasterIdLst>
  <p:handoutMasterIdLst>
    <p:handoutMasterId r:id="rId11"/>
  </p:handoutMasterIdLst>
  <p:sldIdLst>
    <p:sldId id="267" r:id="rId2"/>
    <p:sldId id="257" r:id="rId3"/>
    <p:sldId id="261" r:id="rId4"/>
    <p:sldId id="262" r:id="rId5"/>
    <p:sldId id="263" r:id="rId6"/>
    <p:sldId id="264" r:id="rId7"/>
    <p:sldId id="265" r:id="rId8"/>
    <p:sldId id="268" r:id="rId9"/>
  </p:sldIdLst>
  <p:sldSz cx="12192000" cy="6858000"/>
  <p:notesSz cx="6400800" cy="117332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894">
          <p15:clr>
            <a:srgbClr val="A4A3A4"/>
          </p15:clr>
        </p15:guide>
        <p15:guide id="4" pos="710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C9FFBF"/>
    <a:srgbClr val="E4181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34" autoAdjust="0"/>
    <p:restoredTop sz="94609" autoAdjust="0"/>
  </p:normalViewPr>
  <p:slideViewPr>
    <p:cSldViewPr>
      <p:cViewPr>
        <p:scale>
          <a:sx n="100" d="100"/>
          <a:sy n="100" d="100"/>
        </p:scale>
        <p:origin x="-80" y="-80"/>
      </p:cViewPr>
      <p:guideLst>
        <p:guide orient="horz" pos="2160"/>
        <p:guide orient="horz" pos="894"/>
        <p:guide pos="3840"/>
        <p:guide pos="71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6656"/>
    </p:cViewPr>
  </p:sorterViewPr>
  <p:notesViewPr>
    <p:cSldViewPr>
      <p:cViewPr varScale="1">
        <p:scale>
          <a:sx n="66" d="100"/>
          <a:sy n="66" d="100"/>
        </p:scale>
        <p:origin x="314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handoutMaster" Target="handoutMasters/handoutMaster1.xml"/><Relationship Id="rId12" Type="http://schemas.openxmlformats.org/officeDocument/2006/relationships/printerSettings" Target="printerSettings/printerSettings1.bin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FA73982-C5C2-4645-BFC1-B0AF9FDAC168}" type="doc">
      <dgm:prSet loTypeId="urn:microsoft.com/office/officeart/2005/8/layout/hProcess3" loCatId="" qsTypeId="urn:microsoft.com/office/officeart/2005/8/quickstyle/simple4" qsCatId="simple" csTypeId="urn:microsoft.com/office/officeart/2005/8/colors/accent1_2" csCatId="accent1" phldr="1"/>
      <dgm:spPr/>
    </dgm:pt>
    <dgm:pt modelId="{3795D55F-F361-E140-BCBA-E72D02A7D3A3}">
      <dgm:prSet phldrT="[Text]"/>
      <dgm:spPr/>
      <dgm:t>
        <a:bodyPr/>
        <a:lstStyle/>
        <a:p>
          <a:r>
            <a:rPr lang="en-US" dirty="0" smtClean="0"/>
            <a:t>Image Filter</a:t>
          </a:r>
          <a:endParaRPr lang="en-US" dirty="0"/>
        </a:p>
      </dgm:t>
    </dgm:pt>
    <dgm:pt modelId="{62EC8AB1-22AF-4C44-B0EC-40AA8A6C2F58}" type="parTrans" cxnId="{A1B26ACA-FE6C-DB44-8FE8-86C88FEAF6AC}">
      <dgm:prSet/>
      <dgm:spPr/>
      <dgm:t>
        <a:bodyPr/>
        <a:lstStyle/>
        <a:p>
          <a:endParaRPr lang="en-US"/>
        </a:p>
      </dgm:t>
    </dgm:pt>
    <dgm:pt modelId="{35BA04CB-91DC-B649-B6E7-B5C206BB8A9A}" type="sibTrans" cxnId="{A1B26ACA-FE6C-DB44-8FE8-86C88FEAF6AC}">
      <dgm:prSet/>
      <dgm:spPr/>
      <dgm:t>
        <a:bodyPr/>
        <a:lstStyle/>
        <a:p>
          <a:endParaRPr lang="en-US"/>
        </a:p>
      </dgm:t>
    </dgm:pt>
    <dgm:pt modelId="{372EE381-93BD-DC4E-87F2-07EB3C5DCFB4}" type="pres">
      <dgm:prSet presAssocID="{AFA73982-C5C2-4645-BFC1-B0AF9FDAC168}" presName="Name0" presStyleCnt="0">
        <dgm:presLayoutVars>
          <dgm:dir/>
          <dgm:animLvl val="lvl"/>
          <dgm:resizeHandles val="exact"/>
        </dgm:presLayoutVars>
      </dgm:prSet>
      <dgm:spPr/>
    </dgm:pt>
    <dgm:pt modelId="{AC250E6A-789C-7D42-90FE-95AAC4DF5466}" type="pres">
      <dgm:prSet presAssocID="{AFA73982-C5C2-4645-BFC1-B0AF9FDAC168}" presName="dummy" presStyleCnt="0"/>
      <dgm:spPr/>
    </dgm:pt>
    <dgm:pt modelId="{A43054AB-F41E-0442-94EC-A2FFC553D33D}" type="pres">
      <dgm:prSet presAssocID="{AFA73982-C5C2-4645-BFC1-B0AF9FDAC168}" presName="linH" presStyleCnt="0"/>
      <dgm:spPr/>
    </dgm:pt>
    <dgm:pt modelId="{7BC88D31-DB91-EA49-9213-2BBED26BFD32}" type="pres">
      <dgm:prSet presAssocID="{AFA73982-C5C2-4645-BFC1-B0AF9FDAC168}" presName="padding1" presStyleCnt="0"/>
      <dgm:spPr/>
    </dgm:pt>
    <dgm:pt modelId="{98F687B6-4876-1047-9A1E-AB4E7497C814}" type="pres">
      <dgm:prSet presAssocID="{3795D55F-F361-E140-BCBA-E72D02A7D3A3}" presName="linV" presStyleCnt="0"/>
      <dgm:spPr/>
    </dgm:pt>
    <dgm:pt modelId="{BF84230B-CF57-0D4D-B55E-86E618ED12CD}" type="pres">
      <dgm:prSet presAssocID="{3795D55F-F361-E140-BCBA-E72D02A7D3A3}" presName="spVertical1" presStyleCnt="0"/>
      <dgm:spPr/>
    </dgm:pt>
    <dgm:pt modelId="{70B512CA-6F10-0841-8DA0-BBEA17770EA6}" type="pres">
      <dgm:prSet presAssocID="{3795D55F-F361-E140-BCBA-E72D02A7D3A3}" presName="parTx" presStyleLbl="revTx" presStyleIdx="0" presStyleCnt="1" custAng="20008371" custScaleX="200000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44ED778-E8F1-FE4A-8776-461C5CB94CAC}" type="pres">
      <dgm:prSet presAssocID="{3795D55F-F361-E140-BCBA-E72D02A7D3A3}" presName="spVertical2" presStyleCnt="0"/>
      <dgm:spPr/>
    </dgm:pt>
    <dgm:pt modelId="{56FC1AFA-FEB0-A845-99FD-B30659C0E4C2}" type="pres">
      <dgm:prSet presAssocID="{3795D55F-F361-E140-BCBA-E72D02A7D3A3}" presName="spVertical3" presStyleCnt="0"/>
      <dgm:spPr/>
    </dgm:pt>
    <dgm:pt modelId="{93CE24BC-293D-8243-A5F7-8C0F50F60EAE}" type="pres">
      <dgm:prSet presAssocID="{AFA73982-C5C2-4645-BFC1-B0AF9FDAC168}" presName="padding2" presStyleCnt="0"/>
      <dgm:spPr/>
    </dgm:pt>
    <dgm:pt modelId="{B6F105B3-8530-504D-851C-A3DE93AC28E8}" type="pres">
      <dgm:prSet presAssocID="{AFA73982-C5C2-4645-BFC1-B0AF9FDAC168}" presName="negArrow" presStyleCnt="0"/>
      <dgm:spPr/>
    </dgm:pt>
    <dgm:pt modelId="{A0C5857E-3E3F-E645-8F2A-A7559B493C7C}" type="pres">
      <dgm:prSet presAssocID="{AFA73982-C5C2-4645-BFC1-B0AF9FDAC168}" presName="backgroundArrow" presStyleLbl="node1" presStyleIdx="0" presStyleCnt="1" custAng="20008371" custLinFactNeighborX="5601" custLinFactNeighborY="2212"/>
      <dgm:spPr/>
    </dgm:pt>
  </dgm:ptLst>
  <dgm:cxnLst>
    <dgm:cxn modelId="{A1B26ACA-FE6C-DB44-8FE8-86C88FEAF6AC}" srcId="{AFA73982-C5C2-4645-BFC1-B0AF9FDAC168}" destId="{3795D55F-F361-E140-BCBA-E72D02A7D3A3}" srcOrd="0" destOrd="0" parTransId="{62EC8AB1-22AF-4C44-B0EC-40AA8A6C2F58}" sibTransId="{35BA04CB-91DC-B649-B6E7-B5C206BB8A9A}"/>
    <dgm:cxn modelId="{F2E324D1-68C3-654B-87B3-5A0C68D3F9C1}" type="presOf" srcId="{3795D55F-F361-E140-BCBA-E72D02A7D3A3}" destId="{70B512CA-6F10-0841-8DA0-BBEA17770EA6}" srcOrd="0" destOrd="0" presId="urn:microsoft.com/office/officeart/2005/8/layout/hProcess3"/>
    <dgm:cxn modelId="{22CB47F4-B7B0-3D44-8F17-7EF652F52CB3}" type="presOf" srcId="{AFA73982-C5C2-4645-BFC1-B0AF9FDAC168}" destId="{372EE381-93BD-DC4E-87F2-07EB3C5DCFB4}" srcOrd="0" destOrd="0" presId="urn:microsoft.com/office/officeart/2005/8/layout/hProcess3"/>
    <dgm:cxn modelId="{B06883CE-7B75-6448-88D6-B81D0B06E78B}" type="presParOf" srcId="{372EE381-93BD-DC4E-87F2-07EB3C5DCFB4}" destId="{AC250E6A-789C-7D42-90FE-95AAC4DF5466}" srcOrd="0" destOrd="0" presId="urn:microsoft.com/office/officeart/2005/8/layout/hProcess3"/>
    <dgm:cxn modelId="{BA41141D-C541-2E46-B3E5-F309E0F1795B}" type="presParOf" srcId="{372EE381-93BD-DC4E-87F2-07EB3C5DCFB4}" destId="{A43054AB-F41E-0442-94EC-A2FFC553D33D}" srcOrd="1" destOrd="0" presId="urn:microsoft.com/office/officeart/2005/8/layout/hProcess3"/>
    <dgm:cxn modelId="{C1B31982-4E52-D246-A99F-65F8AFE9B5AC}" type="presParOf" srcId="{A43054AB-F41E-0442-94EC-A2FFC553D33D}" destId="{7BC88D31-DB91-EA49-9213-2BBED26BFD32}" srcOrd="0" destOrd="0" presId="urn:microsoft.com/office/officeart/2005/8/layout/hProcess3"/>
    <dgm:cxn modelId="{49CF9795-09FD-E945-9E29-3C380561850D}" type="presParOf" srcId="{A43054AB-F41E-0442-94EC-A2FFC553D33D}" destId="{98F687B6-4876-1047-9A1E-AB4E7497C814}" srcOrd="1" destOrd="0" presId="urn:microsoft.com/office/officeart/2005/8/layout/hProcess3"/>
    <dgm:cxn modelId="{59C14FC1-3977-1C40-89B4-5862FDE71D8D}" type="presParOf" srcId="{98F687B6-4876-1047-9A1E-AB4E7497C814}" destId="{BF84230B-CF57-0D4D-B55E-86E618ED12CD}" srcOrd="0" destOrd="0" presId="urn:microsoft.com/office/officeart/2005/8/layout/hProcess3"/>
    <dgm:cxn modelId="{0BC80D3D-C8AD-834E-B97F-D350EA53CBF2}" type="presParOf" srcId="{98F687B6-4876-1047-9A1E-AB4E7497C814}" destId="{70B512CA-6F10-0841-8DA0-BBEA17770EA6}" srcOrd="1" destOrd="0" presId="urn:microsoft.com/office/officeart/2005/8/layout/hProcess3"/>
    <dgm:cxn modelId="{500C5452-ED47-5C46-8337-A76CB4C83E9F}" type="presParOf" srcId="{98F687B6-4876-1047-9A1E-AB4E7497C814}" destId="{D44ED778-E8F1-FE4A-8776-461C5CB94CAC}" srcOrd="2" destOrd="0" presId="urn:microsoft.com/office/officeart/2005/8/layout/hProcess3"/>
    <dgm:cxn modelId="{CDBABF48-0666-5248-A3B5-069458785627}" type="presParOf" srcId="{98F687B6-4876-1047-9A1E-AB4E7497C814}" destId="{56FC1AFA-FEB0-A845-99FD-B30659C0E4C2}" srcOrd="3" destOrd="0" presId="urn:microsoft.com/office/officeart/2005/8/layout/hProcess3"/>
    <dgm:cxn modelId="{DE3AEDB5-8DBF-3C41-B242-F2EC178AFC65}" type="presParOf" srcId="{A43054AB-F41E-0442-94EC-A2FFC553D33D}" destId="{93CE24BC-293D-8243-A5F7-8C0F50F60EAE}" srcOrd="2" destOrd="0" presId="urn:microsoft.com/office/officeart/2005/8/layout/hProcess3"/>
    <dgm:cxn modelId="{27DA0D6B-9A08-F54A-8B1C-11D36BBEC34C}" type="presParOf" srcId="{A43054AB-F41E-0442-94EC-A2FFC553D33D}" destId="{B6F105B3-8530-504D-851C-A3DE93AC28E8}" srcOrd="3" destOrd="0" presId="urn:microsoft.com/office/officeart/2005/8/layout/hProcess3"/>
    <dgm:cxn modelId="{3BE3381A-4FC3-784C-8046-813AE48419F6}" type="presParOf" srcId="{A43054AB-F41E-0442-94EC-A2FFC553D33D}" destId="{A0C5857E-3E3F-E645-8F2A-A7559B493C7C}" srcOrd="4" destOrd="0" presId="urn:microsoft.com/office/officeart/2005/8/layout/h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0C5857E-3E3F-E645-8F2A-A7559B493C7C}">
      <dsp:nvSpPr>
        <dsp:cNvPr id="0" name=""/>
        <dsp:cNvSpPr/>
      </dsp:nvSpPr>
      <dsp:spPr>
        <a:xfrm rot="20008371">
          <a:off x="0" y="72139"/>
          <a:ext cx="2955776" cy="2016000"/>
        </a:xfrm>
        <a:prstGeom prst="rightArrow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0B512CA-6F10-0841-8DA0-BBEA17770EA6}">
      <dsp:nvSpPr>
        <dsp:cNvPr id="0" name=""/>
        <dsp:cNvSpPr/>
      </dsp:nvSpPr>
      <dsp:spPr>
        <a:xfrm rot="20008371">
          <a:off x="239146" y="531546"/>
          <a:ext cx="2421051" cy="100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284480" rIns="0" bIns="2844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Image Filter</a:t>
          </a:r>
          <a:endParaRPr lang="en-US" sz="2800" kern="1200" dirty="0"/>
        </a:p>
      </dsp:txBody>
      <dsp:txXfrm>
        <a:off x="239146" y="531546"/>
        <a:ext cx="2421051" cy="1008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3">
  <dgm:title val=""/>
  <dgm:desc val=""/>
  <dgm:catLst>
    <dgm:cat type="process" pri="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 chOrder="t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dummy" refType="w"/>
      <dgm:constr type="h" for="ch" forName="dummy" refType="h"/>
      <dgm:constr type="h" for="ch" forName="dummy" refType="w" refFor="ch" refForName="dummy" op="lte" fact="0.4"/>
      <dgm:constr type="ctrX" for="ch" forName="dummy" refType="w" fact="0.5"/>
      <dgm:constr type="ctrY" for="ch" forName="dummy" refType="h" fact="0.5"/>
      <dgm:constr type="w" for="ch" forName="linH" refType="w"/>
      <dgm:constr type="h" for="ch" forName="linH" refType="h"/>
      <dgm:constr type="ctrX" for="ch" forName="linH" refType="w" fact="0.5"/>
      <dgm:constr type="ctrY" for="ch" forName="linH" refType="h" fact="0.5"/>
      <dgm:constr type="userP" for="ch" forName="linH" refType="h" refFor="ch" refForName="dummy" fact="0.25"/>
      <dgm:constr type="userT" for="des" forName="parTx" refType="w" refFor="ch" refForName="dummy" fact="0.2"/>
    </dgm:constrLst>
    <dgm:ruleLst/>
    <dgm:layoutNode name="dummy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linH">
      <dgm:choose name="Name1">
        <dgm:if name="Name2" func="var" arg="dir" op="equ" val="norm">
          <dgm:alg type="lin">
            <dgm:param type="linDir" val="fromL"/>
            <dgm:param type="nodeVertAlign" val="t"/>
          </dgm:alg>
        </dgm:if>
        <dgm:else name="Name3">
          <dgm:alg type="lin">
            <dgm:param type="linDir" val="fromR"/>
            <dgm:param type="nodeVertAlign" val="t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forName="parTx" val="65"/>
        <dgm:constr type="primFontSz" for="des" forName="desTx" refType="primFontSz" refFor="des" refForName="parTx" op="equ"/>
        <dgm:constr type="h" for="des" forName="parTx" refType="primFontSz" refFor="des" refForName="parTx"/>
        <dgm:constr type="h" for="des" forName="desTx" refType="primFontSz" refFor="des" refForName="parTx" fact="0.5"/>
        <dgm:constr type="h" for="des" forName="parTx" op="equ"/>
        <dgm:constr type="h" for="des" forName="desTx" op="equ"/>
        <dgm:constr type="h" for="ch" forName="backgroundArrow" refType="primFontSz" refFor="des" refForName="parTx" fact="2"/>
        <dgm:constr type="h" for="ch" forName="backgroundArrow" refType="h" refFor="des" refForName="parTx" op="lte" fact="2"/>
        <dgm:constr type="h" for="ch" forName="backgroundArrow" refType="h" refFor="des" refForName="parTx" op="gte" fact="2"/>
        <dgm:constr type="h" for="des" forName="spVertical1" refType="primFontSz" refFor="des" refForName="parTx" fact="0.5"/>
        <dgm:constr type="h" for="des" forName="spVertical1" refType="h" refFor="des" refForName="parTx" op="lte" fact="0.5"/>
        <dgm:constr type="h" for="des" forName="spVertical1" refType="h" refFor="des" refForName="parTx" op="gte" fact="0.5"/>
        <dgm:constr type="h" for="des" forName="spVertical2" refType="primFontSz" refFor="des" refForName="parTx" fact="0.5"/>
        <dgm:constr type="h" for="des" forName="spVertical2" refType="h" refFor="des" refForName="parTx" op="lte" fact="0.5"/>
        <dgm:constr type="h" for="des" forName="spVertical2" refType="h" refFor="des" refForName="parTx" op="gte" fact="0.5"/>
        <dgm:constr type="h" for="des" forName="spVertical3" refType="primFontSz" refFor="des" refForName="parTx" fact="-0.4"/>
        <dgm:constr type="h" for="des" forName="spVertical3" refType="h" refFor="des" refForName="parTx" op="lte" fact="-0.4"/>
        <dgm:constr type="h" for="des" forName="spVertical3" refType="h" refFor="des" refForName="parTx" op="gte" fact="-0.4"/>
        <dgm:constr type="w" for="ch" forName="backgroundArrow" refType="w"/>
        <dgm:constr type="w" for="ch" forName="negArrow" refType="w" fact="-1"/>
        <dgm:constr type="w" for="ch" forName="linV" refType="w"/>
        <dgm:constr type="w" for="ch" forName="space" refType="w" refFor="ch" refForName="linV" fact="0.2"/>
        <dgm:constr type="w" for="ch" forName="padding1" refType="w" fact="0.08"/>
        <dgm:constr type="userP"/>
        <dgm:constr type="w" for="ch" forName="padding2" refType="userP"/>
      </dgm:constrLst>
      <dgm:ruleLst>
        <dgm:rule type="w" for="ch" forName="linV" val="0" fact="NaN" max="NaN"/>
        <dgm:rule type="primFontSz" for="des" forName="parTx" val="5" fact="NaN" max="NaN"/>
      </dgm:ruleLst>
      <dgm:layoutNode name="padding1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forEach name="Name4" axis="ch" ptType="node">
        <dgm:layoutNode name="linV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spVertical1" refType="w"/>
            <dgm:constr type="w" for="ch" forName="parTx" refType="w"/>
            <dgm:constr type="w" for="ch" forName="spVertical2" refType="w"/>
            <dgm:constr type="w" for="ch" forName="spVertical3" refType="w"/>
            <dgm:constr type="w" for="ch" forName="desTx" refType="w"/>
          </dgm:constrLst>
          <dgm:ruleLst/>
          <dgm:layoutNode name="spVertical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parTx" styleLbl="revTx">
            <dgm:varLst>
              <dgm:chMax val="0"/>
              <dgm:chPref val="0"/>
              <dgm:bulletEnabled val="1"/>
            </dgm:varLst>
            <dgm:choose name="Name5">
              <dgm:if name="Name6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">
                <dgm:alg type="tx">
                  <dgm:param type="parTxLTRAlign" val="ctr"/>
                  <dgm:param type="parTxRTLAlign" val="ct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hoose name="Name8">
              <dgm:if name="Name9" func="var" arg="dir" op="equ" val="norm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if>
              <dgm:else name="Name10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else>
            </dgm:choose>
            <dgm:ruleLst>
              <dgm:rule type="h" val="INF" fact="NaN" max="NaN"/>
            </dgm:ruleLst>
          </dgm:layoutNode>
          <dgm:layoutNode name="spVertical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pVertical3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choose name="Name11">
            <dgm:if name="Name12" axis="ch" ptType="node" func="cnt" op="gte" val="1">
              <dgm:layoutNode name="desTx" styleLbl="revTx">
                <dgm:varLst>
                  <dgm:bulletEnabled val="1"/>
                </dgm:varLst>
                <dgm:alg type="tx">
                  <dgm:param type="stBulletLvl" val="1"/>
                </dgm:alg>
                <dgm:shape xmlns:r="http://schemas.openxmlformats.org/officeDocument/2006/relationships" type="rect" r:blip="">
                  <dgm:adjLst/>
                </dgm:shape>
                <dgm:presOf axis="des" ptType="node"/>
                <dgm:constrLst>
                  <dgm:constr type="tMarg"/>
                  <dgm:constr type="bMarg"/>
                  <dgm:constr type="rMarg"/>
                  <dgm:constr type="lMarg"/>
                </dgm:constrLst>
                <dgm:ruleLst>
                  <dgm:rule type="h" val="INF" fact="NaN" max="NaN"/>
                </dgm:ruleLst>
              </dgm:layoutNode>
            </dgm:if>
            <dgm:else name="Name13"/>
          </dgm:choose>
        </dgm:layoutNod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  <dgm:layoutNode name="padding2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negArrow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backgroundArrow" styleLbl="node1">
        <dgm:alg type="sp"/>
        <dgm:choose name="Name15">
          <dgm:if name="Name16" func="var" arg="dir" op="equ" val="norm">
            <dgm:shape xmlns:r="http://schemas.openxmlformats.org/officeDocument/2006/relationships" type="rightArrow" r:blip="">
              <dgm:adjLst/>
            </dgm:shape>
          </dgm:if>
          <dgm:else name="Name17">
            <dgm:shape xmlns:r="http://schemas.openxmlformats.org/officeDocument/2006/relationships" type="leftArrow" r:blip="">
              <dgm:adjLst/>
            </dgm:shape>
          </dgm:else>
        </dgm:choose>
        <dgm:presOf/>
        <dgm:constrLst/>
        <dgm:ruleLst/>
      </dgm:layoutNode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773680" cy="586661"/>
          </a:xfrm>
          <a:prstGeom prst="rect">
            <a:avLst/>
          </a:prstGeom>
        </p:spPr>
        <p:txBody>
          <a:bodyPr vert="horz" lIns="94768" tIns="47384" rIns="94768" bIns="47384" rtlCol="0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625640" y="1"/>
            <a:ext cx="2773680" cy="586661"/>
          </a:xfrm>
          <a:prstGeom prst="rect">
            <a:avLst/>
          </a:prstGeom>
        </p:spPr>
        <p:txBody>
          <a:bodyPr vert="horz" lIns="94768" tIns="47384" rIns="94768" bIns="47384" rtlCol="0"/>
          <a:lstStyle>
            <a:lvl1pPr algn="r">
              <a:defRPr sz="1200"/>
            </a:lvl1pPr>
          </a:lstStyle>
          <a:p>
            <a:fld id="{99F3BCFE-B382-4373-9F03-27C788E76C2D}" type="datetimeFigureOut">
              <a:rPr lang="en-NZ" smtClean="0"/>
              <a:t>11/08/15</a:t>
            </a:fld>
            <a:endParaRPr lang="en-N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11144516"/>
            <a:ext cx="2773680" cy="586661"/>
          </a:xfrm>
          <a:prstGeom prst="rect">
            <a:avLst/>
          </a:prstGeom>
        </p:spPr>
        <p:txBody>
          <a:bodyPr vert="horz" lIns="94768" tIns="47384" rIns="94768" bIns="47384" rtlCol="0" anchor="b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625640" y="11144516"/>
            <a:ext cx="2773680" cy="586661"/>
          </a:xfrm>
          <a:prstGeom prst="rect">
            <a:avLst/>
          </a:prstGeom>
        </p:spPr>
        <p:txBody>
          <a:bodyPr vert="horz" lIns="94768" tIns="47384" rIns="94768" bIns="47384" rtlCol="0" anchor="b"/>
          <a:lstStyle>
            <a:lvl1pPr algn="r">
              <a:defRPr sz="1200"/>
            </a:lvl1pPr>
          </a:lstStyle>
          <a:p>
            <a:fld id="{F983561C-BF41-4F19-B438-F515FE457AAC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36087854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773680" cy="586661"/>
          </a:xfrm>
          <a:prstGeom prst="rect">
            <a:avLst/>
          </a:prstGeom>
        </p:spPr>
        <p:txBody>
          <a:bodyPr vert="horz" lIns="94768" tIns="47384" rIns="94768" bIns="47384" rtlCol="0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625640" y="1"/>
            <a:ext cx="2773680" cy="586661"/>
          </a:xfrm>
          <a:prstGeom prst="rect">
            <a:avLst/>
          </a:prstGeom>
        </p:spPr>
        <p:txBody>
          <a:bodyPr vert="horz" lIns="94768" tIns="47384" rIns="94768" bIns="47384" rtlCol="0"/>
          <a:lstStyle>
            <a:lvl1pPr algn="r">
              <a:defRPr sz="1200"/>
            </a:lvl1pPr>
          </a:lstStyle>
          <a:p>
            <a:fld id="{C1487B47-B2E2-4A7A-B7D7-D2EFDEC1F101}" type="datetimeFigureOut">
              <a:rPr lang="en-NZ" smtClean="0"/>
              <a:t>11/08/15</a:t>
            </a:fld>
            <a:endParaRPr lang="en-N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709613" y="881063"/>
            <a:ext cx="7820026" cy="43989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768" tIns="47384" rIns="94768" bIns="47384" rtlCol="0" anchor="ctr"/>
          <a:lstStyle/>
          <a:p>
            <a:endParaRPr lang="en-N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40081" y="5573277"/>
            <a:ext cx="5120640" cy="5279946"/>
          </a:xfrm>
          <a:prstGeom prst="rect">
            <a:avLst/>
          </a:prstGeom>
        </p:spPr>
        <p:txBody>
          <a:bodyPr vert="horz" lIns="94768" tIns="47384" rIns="94768" bIns="47384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11144516"/>
            <a:ext cx="2773680" cy="586661"/>
          </a:xfrm>
          <a:prstGeom prst="rect">
            <a:avLst/>
          </a:prstGeom>
        </p:spPr>
        <p:txBody>
          <a:bodyPr vert="horz" lIns="94768" tIns="47384" rIns="94768" bIns="47384" rtlCol="0" anchor="b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625640" y="11144516"/>
            <a:ext cx="2773680" cy="586661"/>
          </a:xfrm>
          <a:prstGeom prst="rect">
            <a:avLst/>
          </a:prstGeom>
        </p:spPr>
        <p:txBody>
          <a:bodyPr vert="horz" lIns="94768" tIns="47384" rIns="94768" bIns="47384" rtlCol="0" anchor="b"/>
          <a:lstStyle>
            <a:lvl1pPr algn="r">
              <a:defRPr sz="1200"/>
            </a:lvl1pPr>
          </a:lstStyle>
          <a:p>
            <a:fld id="{25EC621D-1084-4CA5-A894-D4D57C63AD2B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07582788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General introduction slide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EC621D-1084-4CA5-A894-D4D57C63AD2B}" type="slidenum">
              <a:rPr lang="en-NZ" smtClean="0"/>
              <a:t>2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8071441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Tree is a Kauri – and this one is the second largest</a:t>
            </a:r>
            <a:r>
              <a:rPr lang="en-US" baseline="0" dirty="0" smtClean="0"/>
              <a:t> in NZ! Concept slide.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EC621D-1084-4CA5-A894-D4D57C63AD2B}" type="slidenum">
              <a:rPr lang="en-NZ" smtClean="0"/>
              <a:t>3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5666600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Remind student about ARFF</a:t>
            </a:r>
            <a:r>
              <a:rPr lang="en-US" baseline="0" dirty="0" smtClean="0"/>
              <a:t> files. Left dataset is unusual – its just filename and class. Right dataset is more standard.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EC621D-1084-4CA5-A894-D4D57C63AD2B}" type="slidenum">
              <a:rPr lang="en-NZ" smtClean="0"/>
              <a:t>4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5666600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Show this briefly but switch to WEKA for a demo. Use the butterfly/owls dataset and the MPEG7</a:t>
            </a:r>
            <a:r>
              <a:rPr lang="en-US" baseline="0" dirty="0" smtClean="0"/>
              <a:t> Color Layout filter. Use the Naïve Bayes classifier. </a:t>
            </a:r>
            <a:r>
              <a:rPr lang="en-US" dirty="0" smtClean="0"/>
              <a:t>Say that the steps can</a:t>
            </a:r>
            <a:r>
              <a:rPr lang="en-US" baseline="0" dirty="0" smtClean="0"/>
              <a:t> be viewed for longer if you download the slides.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EC621D-1084-4CA5-A894-D4D57C63AD2B}" type="slidenum">
              <a:rPr lang="en-NZ" smtClean="0"/>
              <a:t>5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5666600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Redo the same demo as before, but this time we are simply</a:t>
            </a:r>
            <a:r>
              <a:rPr lang="en-US" baseline="0" dirty="0" smtClean="0"/>
              <a:t> using the Edge Histogram filter instead of color layout.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EC621D-1084-4CA5-A894-D4D57C63AD2B}" type="slidenum">
              <a:rPr lang="en-NZ" smtClean="0"/>
              <a:t>6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1576114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Given an example of applying both filters in conjunction. Give an example of using </a:t>
            </a:r>
            <a:r>
              <a:rPr lang="en-US" dirty="0" err="1" smtClean="0"/>
              <a:t>FilteredClassifier</a:t>
            </a:r>
            <a:r>
              <a:rPr lang="en-US" baseline="0" dirty="0" smtClean="0"/>
              <a:t> to ID the incorrectly predicted image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EC621D-1084-4CA5-A894-D4D57C63AD2B}" type="slidenum">
              <a:rPr lang="en-NZ" smtClean="0"/>
              <a:t>7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4207513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urse organis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E41815"/>
                </a:solidFill>
              </a:defRPr>
            </a:lvl1pPr>
          </a:lstStyle>
          <a:p>
            <a:r>
              <a:rPr lang="en-US" dirty="0" smtClean="0"/>
              <a:t>Lesson X.Y: Lesson Title</a:t>
            </a:r>
            <a:endParaRPr lang="en-NZ" dirty="0"/>
          </a:p>
        </p:txBody>
      </p:sp>
      <p:sp>
        <p:nvSpPr>
          <p:cNvPr id="2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081" y="6490695"/>
            <a:ext cx="4742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rgbClr val="E41815"/>
                </a:solidFill>
              </a:defRPr>
            </a:lvl1pPr>
          </a:lstStyle>
          <a:p>
            <a:fld id="{727E8B00-8A14-44AC-9586-63D87971BCE9}" type="slidenum">
              <a:rPr lang="en-NZ" smtClean="0"/>
              <a:pPr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4306708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E41815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1504" y="1484784"/>
            <a:ext cx="8352928" cy="4392488"/>
          </a:xfrm>
        </p:spPr>
        <p:txBody>
          <a:bodyPr>
            <a:normAutofit/>
          </a:bodyPr>
          <a:lstStyle>
            <a:lvl1pPr marL="482400" indent="-482400">
              <a:spcBef>
                <a:spcPts val="480"/>
              </a:spcBef>
              <a:buFont typeface="Wingdings" panose="05000000000000000000" pitchFamily="2" charset="2"/>
              <a:buChar char="v"/>
              <a:defRPr sz="2400"/>
            </a:lvl1pPr>
            <a:lvl2pPr marL="895350" indent="-352425">
              <a:spcBef>
                <a:spcPts val="480"/>
              </a:spcBef>
              <a:buFont typeface="Calibri" panose="020F0502020204030204" pitchFamily="34" charset="0"/>
              <a:buChar char="–"/>
              <a:defRPr sz="1800" i="1"/>
            </a:lvl2pPr>
            <a:lvl3pPr marL="1790700" indent="-352425">
              <a:buFont typeface="Arial" panose="020B0604020202020204" pitchFamily="34" charset="0"/>
              <a:buChar char="•"/>
              <a:defRPr sz="1800"/>
            </a:lvl3pPr>
            <a:lvl4pPr marL="1943100" indent="-238125">
              <a:buFont typeface="Wingdings" panose="05000000000000000000" pitchFamily="2" charset="2"/>
              <a:buChar char="§"/>
              <a:defRPr sz="1800" i="1"/>
            </a:lvl4pPr>
            <a:lvl5pPr marL="1828800" indent="0">
              <a:buFont typeface="Wingdings" panose="05000000000000000000" pitchFamily="2" charset="2"/>
              <a:buNone/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081" y="6490695"/>
            <a:ext cx="4742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rgbClr val="E41815"/>
                </a:solidFill>
              </a:defRPr>
            </a:lvl1pPr>
          </a:lstStyle>
          <a:p>
            <a:fld id="{727E8B00-8A14-44AC-9586-63D87971BCE9}" type="slidenum">
              <a:rPr lang="en-NZ" smtClean="0"/>
              <a:pPr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4379014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titl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1504" y="2388014"/>
            <a:ext cx="10153128" cy="3633274"/>
          </a:xfrm>
        </p:spPr>
        <p:txBody>
          <a:bodyPr>
            <a:normAutofit/>
          </a:bodyPr>
          <a:lstStyle>
            <a:lvl1pPr marL="482400" indent="-482400">
              <a:spcBef>
                <a:spcPts val="480"/>
              </a:spcBef>
              <a:buFont typeface="Wingdings" panose="05000000000000000000" pitchFamily="2" charset="2"/>
              <a:buChar char="v"/>
              <a:defRPr sz="2400"/>
            </a:lvl1pPr>
            <a:lvl2pPr marL="895350" indent="-352425">
              <a:spcBef>
                <a:spcPts val="480"/>
              </a:spcBef>
              <a:buFont typeface="Calibri" panose="020F0502020204030204" pitchFamily="34" charset="0"/>
              <a:buChar char="–"/>
              <a:defRPr sz="2000" b="0" i="0"/>
            </a:lvl2pPr>
            <a:lvl3pPr marL="1790700" indent="-352425">
              <a:buFont typeface="Arial" panose="020B0604020202020204" pitchFamily="34" charset="0"/>
              <a:buChar char="•"/>
              <a:defRPr sz="1800"/>
            </a:lvl3pPr>
            <a:lvl4pPr marL="1943100" indent="-238125">
              <a:buFont typeface="Wingdings" panose="05000000000000000000" pitchFamily="2" charset="2"/>
              <a:buChar char="§"/>
              <a:defRPr sz="1800" i="1"/>
            </a:lvl4pPr>
            <a:lvl5pPr marL="1828800" indent="0">
              <a:buFont typeface="Wingdings" panose="05000000000000000000" pitchFamily="2" charset="2"/>
              <a:buNone/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081" y="6490695"/>
            <a:ext cx="4742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rgbClr val="E41815"/>
                </a:solidFill>
              </a:defRPr>
            </a:lvl1pPr>
          </a:lstStyle>
          <a:p>
            <a:fld id="{727E8B00-8A14-44AC-9586-63D87971BCE9}" type="slidenum">
              <a:rPr lang="en-NZ" smtClean="0"/>
              <a:pPr/>
              <a:t>‹#›</a:t>
            </a:fld>
            <a:endParaRPr lang="en-NZ" dirty="0"/>
          </a:p>
        </p:txBody>
      </p:sp>
      <p:sp>
        <p:nvSpPr>
          <p:cNvPr id="5" name="Text Placeholder 4" title="Subtitle"/>
          <p:cNvSpPr>
            <a:spLocks noGrp="1"/>
          </p:cNvSpPr>
          <p:nvPr>
            <p:ph type="body" sz="quarter" idx="10" hasCustomPrompt="1"/>
          </p:nvPr>
        </p:nvSpPr>
        <p:spPr>
          <a:xfrm>
            <a:off x="1415480" y="1412776"/>
            <a:ext cx="10369152" cy="50323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800" b="1"/>
            </a:lvl1pPr>
            <a:lvl2pPr>
              <a:defRPr sz="3200"/>
            </a:lvl2pPr>
            <a:lvl3pPr>
              <a:defRPr sz="3200"/>
            </a:lvl3pPr>
            <a:lvl4pPr>
              <a:defRPr sz="3200"/>
            </a:lvl4pPr>
            <a:lvl5pPr>
              <a:defRPr sz="3200"/>
            </a:lvl5pPr>
          </a:lstStyle>
          <a:p>
            <a:pPr lvl="0"/>
            <a:r>
              <a:rPr lang="en-US" dirty="0" smtClean="0"/>
              <a:t>Subtitle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09601" y="0"/>
            <a:ext cx="9038795" cy="980728"/>
          </a:xfrm>
        </p:spPr>
        <p:txBody>
          <a:bodyPr/>
          <a:lstStyle>
            <a:lvl1pPr>
              <a:defRPr>
                <a:solidFill>
                  <a:srgbClr val="E41815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179792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0"/>
            <a:ext cx="8438727" cy="980728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1504" y="1484784"/>
            <a:ext cx="8856984" cy="3816424"/>
          </a:xfrm>
        </p:spPr>
        <p:txBody>
          <a:bodyPr>
            <a:normAutofit/>
          </a:bodyPr>
          <a:lstStyle>
            <a:lvl1pPr marL="457200" indent="-457200">
              <a:spcBef>
                <a:spcPts val="480"/>
              </a:spcBef>
              <a:buFont typeface="Wingdings" panose="05000000000000000000" pitchFamily="2" charset="2"/>
              <a:buChar char="v"/>
              <a:defRPr sz="2800"/>
            </a:lvl1pPr>
            <a:lvl2pPr marL="895350" indent="-352425">
              <a:spcBef>
                <a:spcPts val="480"/>
              </a:spcBef>
              <a:buFont typeface="Calibri" panose="020F0502020204030204" pitchFamily="34" charset="0"/>
              <a:buChar char="–"/>
              <a:defRPr sz="2400" i="0"/>
            </a:lvl2pPr>
            <a:lvl3pPr marL="1790700" indent="-352425">
              <a:buFont typeface="Arial" panose="020B0604020202020204" pitchFamily="34" charset="0"/>
              <a:buChar char="•"/>
              <a:defRPr sz="2000"/>
            </a:lvl3pPr>
            <a:lvl4pPr marL="1943100" indent="-238125">
              <a:buFont typeface="Wingdings" panose="05000000000000000000" pitchFamily="2" charset="2"/>
              <a:buChar char="§"/>
              <a:defRPr sz="2000" i="1"/>
            </a:lvl4pPr>
            <a:lvl5pPr marL="1828800" indent="0">
              <a:buFont typeface="Wingdings" panose="05000000000000000000" pitchFamily="2" charset="2"/>
              <a:buNone/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1631504" y="5326995"/>
            <a:ext cx="7128792" cy="1224136"/>
          </a:xfrm>
        </p:spPr>
        <p:txBody>
          <a:bodyPr>
            <a:noAutofit/>
          </a:bodyPr>
          <a:lstStyle>
            <a:lvl1pPr marL="0" indent="0">
              <a:spcBef>
                <a:spcPts val="480"/>
              </a:spcBef>
              <a:buFontTx/>
              <a:buNone/>
              <a:defRPr sz="2400" b="1"/>
            </a:lvl1pPr>
            <a:lvl2pPr marL="360363" indent="-360363">
              <a:spcBef>
                <a:spcPts val="480"/>
              </a:spcBef>
              <a:buFont typeface="Wingdings" panose="05000000000000000000" pitchFamily="2" charset="2"/>
              <a:buChar char="v"/>
              <a:defRPr sz="2000" i="0"/>
            </a:lvl2pPr>
            <a:lvl3pPr marL="1790700" indent="-352425">
              <a:buFont typeface="Arial" panose="020B0604020202020204" pitchFamily="34" charset="0"/>
              <a:buChar char="•"/>
              <a:defRPr sz="2000"/>
            </a:lvl3pPr>
            <a:lvl4pPr marL="1943100" indent="-238125">
              <a:buFont typeface="Wingdings" panose="05000000000000000000" pitchFamily="2" charset="2"/>
              <a:buChar char="§"/>
              <a:defRPr sz="2000" i="1"/>
            </a:lvl4pPr>
            <a:lvl5pPr marL="1828800" indent="0">
              <a:buFont typeface="Wingdings" panose="05000000000000000000" pitchFamily="2" charset="2"/>
              <a:buNone/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4466763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6599848"/>
            <a:ext cx="12192000" cy="2581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 sz="180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1" y="0"/>
            <a:ext cx="9038795" cy="980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412783"/>
            <a:ext cx="10972800" cy="47133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107540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6" r:id="rId2"/>
    <p:sldLayoutId id="2147483664" r:id="rId3"/>
    <p:sldLayoutId id="2147483709" r:id="rId4"/>
  </p:sldLayoutIdLst>
  <p:timing>
    <p:tnLst>
      <p:par>
        <p:cTn xmlns:p14="http://schemas.microsoft.com/office/powerpoint/2010/main" id="1" dur="indefinite" restart="never" nodeType="tmRoot"/>
      </p:par>
    </p:tnLst>
  </p:timing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3200" b="1" i="1" kern="1200">
          <a:solidFill>
            <a:srgbClr val="E41815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 4.6: Application: Image Classification</a:t>
            </a:r>
            <a:endParaRPr lang="en-US" dirty="0"/>
          </a:p>
        </p:txBody>
      </p:sp>
      <p:grpSp>
        <p:nvGrpSpPr>
          <p:cNvPr id="15" name="Group 47"/>
          <p:cNvGrpSpPr>
            <a:grpSpLocks/>
          </p:cNvGrpSpPr>
          <p:nvPr/>
        </p:nvGrpSpPr>
        <p:grpSpPr bwMode="auto">
          <a:xfrm>
            <a:off x="1676400" y="1524000"/>
            <a:ext cx="4203576" cy="4856163"/>
            <a:chOff x="336" y="960"/>
            <a:chExt cx="3220" cy="3059"/>
          </a:xfrm>
          <a:solidFill>
            <a:srgbClr val="C9FFBF"/>
          </a:solidFill>
        </p:grpSpPr>
        <p:sp>
          <p:nvSpPr>
            <p:cNvPr id="16" name="Rectangle 48"/>
            <p:cNvSpPr>
              <a:spLocks noChangeArrowheads="1"/>
            </p:cNvSpPr>
            <p:nvPr/>
          </p:nvSpPr>
          <p:spPr bwMode="auto">
            <a:xfrm>
              <a:off x="336" y="960"/>
              <a:ext cx="3220" cy="375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806450" indent="-806450" eaLnBrk="1" hangingPunct="1">
                <a:lnSpc>
                  <a:spcPct val="90000"/>
                </a:lnSpc>
              </a:pPr>
              <a:r>
                <a:rPr lang="en-US" sz="1800" dirty="0"/>
                <a:t>Class </a:t>
              </a:r>
              <a:r>
                <a:rPr lang="en-US" sz="1800" dirty="0" smtClean="0"/>
                <a:t>1</a:t>
              </a:r>
              <a:r>
                <a:rPr lang="en-US" b="1" dirty="0"/>
                <a:t>	</a:t>
              </a:r>
              <a:r>
                <a:rPr lang="en-US" sz="1800" b="1" dirty="0" smtClean="0"/>
                <a:t>Time series forecasting</a:t>
              </a:r>
            </a:p>
            <a:p>
              <a:pPr marL="806450" indent="-806450" eaLnBrk="1" hangingPunct="1">
                <a:lnSpc>
                  <a:spcPct val="90000"/>
                </a:lnSpc>
              </a:pPr>
              <a:endParaRPr lang="en-US" sz="1800" b="1" dirty="0"/>
            </a:p>
          </p:txBody>
        </p:sp>
        <p:sp>
          <p:nvSpPr>
            <p:cNvPr id="17" name="Rectangle 49"/>
            <p:cNvSpPr>
              <a:spLocks noChangeArrowheads="1"/>
            </p:cNvSpPr>
            <p:nvPr/>
          </p:nvSpPr>
          <p:spPr bwMode="auto">
            <a:xfrm>
              <a:off x="336" y="1632"/>
              <a:ext cx="3220" cy="375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806450" indent="-806450">
                <a:lnSpc>
                  <a:spcPct val="90000"/>
                </a:lnSpc>
              </a:pPr>
              <a:r>
                <a:rPr lang="en-US" dirty="0"/>
                <a:t>Class </a:t>
              </a:r>
              <a:r>
                <a:rPr lang="en-US" dirty="0" smtClean="0"/>
                <a:t>2</a:t>
              </a:r>
              <a:r>
                <a:rPr lang="en-US" b="1" dirty="0"/>
                <a:t>	</a:t>
              </a:r>
              <a:r>
                <a:rPr lang="en-US" b="1" dirty="0" smtClean="0"/>
                <a:t>Data stream mining</a:t>
              </a:r>
              <a:br>
                <a:rPr lang="en-US" b="1" dirty="0" smtClean="0"/>
              </a:br>
              <a:r>
                <a:rPr lang="en-US" b="1" dirty="0" smtClean="0"/>
                <a:t>in </a:t>
              </a:r>
              <a:r>
                <a:rPr lang="en-US" b="1" dirty="0" err="1" smtClean="0"/>
                <a:t>Weka</a:t>
              </a:r>
              <a:r>
                <a:rPr lang="en-US" b="1" dirty="0" smtClean="0"/>
                <a:t> and MOA</a:t>
              </a:r>
              <a:endParaRPr lang="en-US" b="1" dirty="0"/>
            </a:p>
          </p:txBody>
        </p:sp>
        <p:sp>
          <p:nvSpPr>
            <p:cNvPr id="18" name="Rectangle 50"/>
            <p:cNvSpPr>
              <a:spLocks noChangeArrowheads="1"/>
            </p:cNvSpPr>
            <p:nvPr/>
          </p:nvSpPr>
          <p:spPr bwMode="auto">
            <a:xfrm>
              <a:off x="336" y="2300"/>
              <a:ext cx="3220" cy="375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806450" indent="-806450">
                <a:lnSpc>
                  <a:spcPct val="90000"/>
                </a:lnSpc>
              </a:pPr>
              <a:r>
                <a:rPr lang="en-US" dirty="0"/>
                <a:t>Class 3</a:t>
              </a:r>
              <a:r>
                <a:rPr lang="en-US" b="1" dirty="0"/>
                <a:t>	</a:t>
              </a:r>
              <a:r>
                <a:rPr lang="en-US" b="1" dirty="0" smtClean="0"/>
                <a:t>Interfacing to R and other data mining packages</a:t>
              </a:r>
              <a:endParaRPr lang="en-US" b="1" dirty="0"/>
            </a:p>
          </p:txBody>
        </p:sp>
        <p:sp>
          <p:nvSpPr>
            <p:cNvPr id="19" name="Rectangle 51"/>
            <p:cNvSpPr>
              <a:spLocks noChangeArrowheads="1"/>
            </p:cNvSpPr>
            <p:nvPr/>
          </p:nvSpPr>
          <p:spPr bwMode="auto">
            <a:xfrm>
              <a:off x="336" y="2972"/>
              <a:ext cx="3220" cy="375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806450" indent="-806450">
                <a:lnSpc>
                  <a:spcPct val="90000"/>
                </a:lnSpc>
              </a:pPr>
              <a:r>
                <a:rPr lang="en-US" dirty="0"/>
                <a:t>Class </a:t>
              </a:r>
              <a:r>
                <a:rPr lang="en-US" dirty="0" smtClean="0"/>
                <a:t>4</a:t>
              </a:r>
              <a:r>
                <a:rPr lang="en-US" b="1" dirty="0"/>
                <a:t>	</a:t>
              </a:r>
              <a:r>
                <a:rPr lang="en-US" b="1" dirty="0" smtClean="0"/>
                <a:t>Distributed processing with Apache Spark</a:t>
              </a:r>
              <a:endParaRPr lang="en-US" b="1" dirty="0"/>
            </a:p>
          </p:txBody>
        </p:sp>
        <p:sp>
          <p:nvSpPr>
            <p:cNvPr id="20" name="Rectangle 52"/>
            <p:cNvSpPr>
              <a:spLocks noChangeArrowheads="1"/>
            </p:cNvSpPr>
            <p:nvPr/>
          </p:nvSpPr>
          <p:spPr bwMode="auto">
            <a:xfrm>
              <a:off x="336" y="3644"/>
              <a:ext cx="3220" cy="375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806450" indent="-806450">
                <a:lnSpc>
                  <a:spcPct val="90000"/>
                </a:lnSpc>
              </a:pPr>
              <a:r>
                <a:rPr lang="en-US" dirty="0"/>
                <a:t>Class </a:t>
              </a:r>
              <a:r>
                <a:rPr lang="en-US" dirty="0" smtClean="0"/>
                <a:t>5</a:t>
              </a:r>
              <a:r>
                <a:rPr lang="en-US" b="1" dirty="0"/>
                <a:t>	Scripting </a:t>
              </a:r>
              <a:r>
                <a:rPr lang="en-US" b="1" dirty="0" err="1"/>
                <a:t>Weka</a:t>
              </a:r>
              <a:r>
                <a:rPr lang="en-US" b="1" dirty="0"/>
                <a:t> </a:t>
              </a:r>
              <a:r>
                <a:rPr lang="en-US" b="1" dirty="0" smtClean="0"/>
                <a:t>in Python</a:t>
              </a:r>
            </a:p>
            <a:p>
              <a:pPr marL="806450" indent="-806450">
                <a:lnSpc>
                  <a:spcPct val="90000"/>
                </a:lnSpc>
              </a:pPr>
              <a:endParaRPr lang="en-US" b="1" dirty="0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5879976" y="2060848"/>
            <a:ext cx="982216" cy="4104456"/>
            <a:chOff x="4985740" y="2514600"/>
            <a:chExt cx="838200" cy="3434680"/>
          </a:xfrm>
        </p:grpSpPr>
        <p:sp>
          <p:nvSpPr>
            <p:cNvPr id="24" name="Freeform 32"/>
            <p:cNvSpPr>
              <a:spLocks/>
            </p:cNvSpPr>
            <p:nvPr/>
          </p:nvSpPr>
          <p:spPr bwMode="auto">
            <a:xfrm flipV="1">
              <a:off x="4985740" y="2514600"/>
              <a:ext cx="838200" cy="2286000"/>
            </a:xfrm>
            <a:custGeom>
              <a:avLst/>
              <a:gdLst>
                <a:gd name="T0" fmla="*/ 0 w 480"/>
                <a:gd name="T1" fmla="*/ 0 h 288"/>
                <a:gd name="T2" fmla="*/ 240 w 480"/>
                <a:gd name="T3" fmla="*/ 192 h 288"/>
                <a:gd name="T4" fmla="*/ 480 w 480"/>
                <a:gd name="T5" fmla="*/ 288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0" h="288">
                  <a:moveTo>
                    <a:pt x="0" y="0"/>
                  </a:moveTo>
                  <a:cubicBezTo>
                    <a:pt x="80" y="72"/>
                    <a:pt x="160" y="144"/>
                    <a:pt x="240" y="192"/>
                  </a:cubicBezTo>
                  <a:cubicBezTo>
                    <a:pt x="320" y="240"/>
                    <a:pt x="400" y="264"/>
                    <a:pt x="480" y="288"/>
                  </a:cubicBez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" name="Freeform 33"/>
            <p:cNvSpPr>
              <a:spLocks/>
            </p:cNvSpPr>
            <p:nvPr/>
          </p:nvSpPr>
          <p:spPr bwMode="auto">
            <a:xfrm flipV="1">
              <a:off x="4985740" y="3200400"/>
              <a:ext cx="838200" cy="1676400"/>
            </a:xfrm>
            <a:custGeom>
              <a:avLst/>
              <a:gdLst>
                <a:gd name="T0" fmla="*/ 0 w 480"/>
                <a:gd name="T1" fmla="*/ 0 h 288"/>
                <a:gd name="T2" fmla="*/ 240 w 480"/>
                <a:gd name="T3" fmla="*/ 192 h 288"/>
                <a:gd name="T4" fmla="*/ 480 w 480"/>
                <a:gd name="T5" fmla="*/ 288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0" h="288">
                  <a:moveTo>
                    <a:pt x="0" y="0"/>
                  </a:moveTo>
                  <a:cubicBezTo>
                    <a:pt x="80" y="72"/>
                    <a:pt x="160" y="144"/>
                    <a:pt x="240" y="192"/>
                  </a:cubicBezTo>
                  <a:cubicBezTo>
                    <a:pt x="320" y="240"/>
                    <a:pt x="400" y="264"/>
                    <a:pt x="480" y="288"/>
                  </a:cubicBez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" name="Freeform 34"/>
            <p:cNvSpPr>
              <a:spLocks/>
            </p:cNvSpPr>
            <p:nvPr/>
          </p:nvSpPr>
          <p:spPr bwMode="auto">
            <a:xfrm flipV="1">
              <a:off x="4985740" y="3933056"/>
              <a:ext cx="822228" cy="1019944"/>
            </a:xfrm>
            <a:custGeom>
              <a:avLst/>
              <a:gdLst>
                <a:gd name="T0" fmla="*/ 0 w 480"/>
                <a:gd name="T1" fmla="*/ 0 h 288"/>
                <a:gd name="T2" fmla="*/ 240 w 480"/>
                <a:gd name="T3" fmla="*/ 192 h 288"/>
                <a:gd name="T4" fmla="*/ 480 w 480"/>
                <a:gd name="T5" fmla="*/ 288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0" h="288">
                  <a:moveTo>
                    <a:pt x="0" y="0"/>
                  </a:moveTo>
                  <a:cubicBezTo>
                    <a:pt x="80" y="72"/>
                    <a:pt x="160" y="144"/>
                    <a:pt x="240" y="192"/>
                  </a:cubicBezTo>
                  <a:cubicBezTo>
                    <a:pt x="320" y="240"/>
                    <a:pt x="400" y="264"/>
                    <a:pt x="480" y="288"/>
                  </a:cubicBez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Freeform 35"/>
            <p:cNvSpPr>
              <a:spLocks/>
            </p:cNvSpPr>
            <p:nvPr/>
          </p:nvSpPr>
          <p:spPr bwMode="auto">
            <a:xfrm flipV="1">
              <a:off x="4985740" y="4653136"/>
              <a:ext cx="822228" cy="376064"/>
            </a:xfrm>
            <a:custGeom>
              <a:avLst/>
              <a:gdLst>
                <a:gd name="T0" fmla="*/ 0 w 480"/>
                <a:gd name="T1" fmla="*/ 0 h 288"/>
                <a:gd name="T2" fmla="*/ 240 w 480"/>
                <a:gd name="T3" fmla="*/ 192 h 288"/>
                <a:gd name="T4" fmla="*/ 480 w 480"/>
                <a:gd name="T5" fmla="*/ 288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0" h="288">
                  <a:moveTo>
                    <a:pt x="0" y="0"/>
                  </a:moveTo>
                  <a:cubicBezTo>
                    <a:pt x="80" y="72"/>
                    <a:pt x="160" y="144"/>
                    <a:pt x="240" y="192"/>
                  </a:cubicBezTo>
                  <a:cubicBezTo>
                    <a:pt x="320" y="240"/>
                    <a:pt x="400" y="264"/>
                    <a:pt x="480" y="288"/>
                  </a:cubicBez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Freeform 36"/>
            <p:cNvSpPr>
              <a:spLocks/>
            </p:cNvSpPr>
            <p:nvPr/>
          </p:nvSpPr>
          <p:spPr bwMode="auto">
            <a:xfrm>
              <a:off x="4985740" y="5105400"/>
              <a:ext cx="822228" cy="195808"/>
            </a:xfrm>
            <a:custGeom>
              <a:avLst/>
              <a:gdLst>
                <a:gd name="T0" fmla="*/ 0 w 480"/>
                <a:gd name="T1" fmla="*/ 0 h 288"/>
                <a:gd name="T2" fmla="*/ 240 w 480"/>
                <a:gd name="T3" fmla="*/ 192 h 288"/>
                <a:gd name="T4" fmla="*/ 480 w 480"/>
                <a:gd name="T5" fmla="*/ 288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0" h="288">
                  <a:moveTo>
                    <a:pt x="0" y="0"/>
                  </a:moveTo>
                  <a:cubicBezTo>
                    <a:pt x="80" y="72"/>
                    <a:pt x="160" y="144"/>
                    <a:pt x="240" y="192"/>
                  </a:cubicBezTo>
                  <a:cubicBezTo>
                    <a:pt x="320" y="240"/>
                    <a:pt x="400" y="264"/>
                    <a:pt x="480" y="288"/>
                  </a:cubicBez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" name="Freeform 37"/>
            <p:cNvSpPr>
              <a:spLocks/>
            </p:cNvSpPr>
            <p:nvPr/>
          </p:nvSpPr>
          <p:spPr bwMode="auto">
            <a:xfrm>
              <a:off x="4985740" y="5181600"/>
              <a:ext cx="822228" cy="767680"/>
            </a:xfrm>
            <a:custGeom>
              <a:avLst/>
              <a:gdLst>
                <a:gd name="T0" fmla="*/ 0 w 480"/>
                <a:gd name="T1" fmla="*/ 0 h 288"/>
                <a:gd name="T2" fmla="*/ 240 w 480"/>
                <a:gd name="T3" fmla="*/ 192 h 288"/>
                <a:gd name="T4" fmla="*/ 480 w 480"/>
                <a:gd name="T5" fmla="*/ 288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0" h="288">
                  <a:moveTo>
                    <a:pt x="0" y="0"/>
                  </a:moveTo>
                  <a:cubicBezTo>
                    <a:pt x="80" y="72"/>
                    <a:pt x="160" y="144"/>
                    <a:pt x="240" y="192"/>
                  </a:cubicBezTo>
                  <a:cubicBezTo>
                    <a:pt x="320" y="240"/>
                    <a:pt x="400" y="264"/>
                    <a:pt x="480" y="288"/>
                  </a:cubicBez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3" name="Rectangle 1033"/>
          <p:cNvSpPr>
            <a:spLocks noChangeArrowheads="1"/>
          </p:cNvSpPr>
          <p:nvPr/>
        </p:nvSpPr>
        <p:spPr bwMode="auto">
          <a:xfrm>
            <a:off x="6816080" y="1917700"/>
            <a:ext cx="4115271" cy="346249"/>
          </a:xfrm>
          <a:prstGeom prst="rect">
            <a:avLst/>
          </a:prstGeom>
          <a:solidFill>
            <a:srgbClr val="00FFFF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481013" indent="-481013" eaLnBrk="1" hangingPunct="1">
              <a:lnSpc>
                <a:spcPct val="90000"/>
              </a:lnSpc>
            </a:pPr>
            <a:r>
              <a:rPr lang="en-US" sz="1800" b="1" dirty="0"/>
              <a:t>Lesson </a:t>
            </a:r>
            <a:r>
              <a:rPr lang="en-US" b="1" dirty="0"/>
              <a:t>4</a:t>
            </a:r>
            <a:r>
              <a:rPr lang="en-US" sz="1800" b="1" dirty="0" smtClean="0"/>
              <a:t>.1 </a:t>
            </a:r>
            <a:r>
              <a:rPr lang="en-US" b="1" dirty="0" smtClean="0"/>
              <a:t>What is distributed </a:t>
            </a:r>
            <a:r>
              <a:rPr lang="en-US" b="1" dirty="0" err="1" smtClean="0"/>
              <a:t>Weka</a:t>
            </a:r>
            <a:r>
              <a:rPr lang="en-US" b="1" dirty="0" smtClean="0"/>
              <a:t>?</a:t>
            </a:r>
            <a:endParaRPr lang="en-US" sz="1800" b="1" dirty="0"/>
          </a:p>
        </p:txBody>
      </p:sp>
      <p:sp>
        <p:nvSpPr>
          <p:cNvPr id="4" name="Rectangle 1034"/>
          <p:cNvSpPr>
            <a:spLocks noChangeArrowheads="1"/>
          </p:cNvSpPr>
          <p:nvPr/>
        </p:nvSpPr>
        <p:spPr bwMode="auto">
          <a:xfrm>
            <a:off x="6816080" y="2771055"/>
            <a:ext cx="4115271" cy="346249"/>
          </a:xfrm>
          <a:prstGeom prst="rect">
            <a:avLst/>
          </a:prstGeom>
          <a:solidFill>
            <a:srgbClr val="00FFFF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481013" indent="-481013" eaLnBrk="1" hangingPunct="1">
              <a:lnSpc>
                <a:spcPct val="90000"/>
              </a:lnSpc>
            </a:pPr>
            <a:r>
              <a:rPr lang="en-US" sz="1800" b="1" dirty="0"/>
              <a:t>Lesson </a:t>
            </a:r>
            <a:r>
              <a:rPr lang="en-US" b="1" dirty="0"/>
              <a:t>4</a:t>
            </a:r>
            <a:r>
              <a:rPr lang="en-US" sz="1800" b="1" dirty="0" smtClean="0"/>
              <a:t>.2 </a:t>
            </a:r>
            <a:r>
              <a:rPr lang="en-US" b="1" dirty="0" smtClean="0"/>
              <a:t>Installing with Apache Spark</a:t>
            </a:r>
            <a:endParaRPr lang="en-US" sz="1800" b="1" dirty="0"/>
          </a:p>
        </p:txBody>
      </p:sp>
      <p:sp>
        <p:nvSpPr>
          <p:cNvPr id="5" name="Rectangle 1035"/>
          <p:cNvSpPr>
            <a:spLocks noChangeArrowheads="1"/>
          </p:cNvSpPr>
          <p:nvPr/>
        </p:nvSpPr>
        <p:spPr bwMode="auto">
          <a:xfrm>
            <a:off x="6816080" y="3605063"/>
            <a:ext cx="4115271" cy="346249"/>
          </a:xfrm>
          <a:prstGeom prst="rect">
            <a:avLst/>
          </a:prstGeom>
          <a:solidFill>
            <a:srgbClr val="00FFFF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1065213" indent="-1065213" eaLnBrk="1" hangingPunct="1">
              <a:lnSpc>
                <a:spcPct val="90000"/>
              </a:lnSpc>
            </a:pPr>
            <a:r>
              <a:rPr lang="en-US" sz="1800" b="1" dirty="0"/>
              <a:t>Lesson </a:t>
            </a:r>
            <a:r>
              <a:rPr lang="en-US" b="1" dirty="0"/>
              <a:t>4</a:t>
            </a:r>
            <a:r>
              <a:rPr lang="en-US" sz="1800" b="1" dirty="0" smtClean="0"/>
              <a:t>.3 </a:t>
            </a:r>
            <a:r>
              <a:rPr lang="en-US" b="1" dirty="0" smtClean="0"/>
              <a:t>Knowledge Flow templates I</a:t>
            </a:r>
            <a:endParaRPr lang="en-US" sz="1800" b="1" dirty="0"/>
          </a:p>
        </p:txBody>
      </p:sp>
      <p:sp>
        <p:nvSpPr>
          <p:cNvPr id="6" name="Rectangle 1036"/>
          <p:cNvSpPr>
            <a:spLocks noChangeArrowheads="1"/>
          </p:cNvSpPr>
          <p:nvPr/>
        </p:nvSpPr>
        <p:spPr bwMode="auto">
          <a:xfrm>
            <a:off x="6816080" y="4439071"/>
            <a:ext cx="4115271" cy="346249"/>
          </a:xfrm>
          <a:prstGeom prst="rect">
            <a:avLst/>
          </a:prstGeom>
          <a:solidFill>
            <a:srgbClr val="00FFFF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481013" indent="-481013">
              <a:lnSpc>
                <a:spcPct val="90000"/>
              </a:lnSpc>
            </a:pPr>
            <a:r>
              <a:rPr lang="en-US" sz="1800" b="1" dirty="0"/>
              <a:t>Lesson </a:t>
            </a:r>
            <a:r>
              <a:rPr lang="en-US" b="1" dirty="0"/>
              <a:t>4</a:t>
            </a:r>
            <a:r>
              <a:rPr lang="en-US" sz="1800" b="1" dirty="0" smtClean="0"/>
              <a:t>.4 </a:t>
            </a:r>
            <a:r>
              <a:rPr lang="en-US" b="1" dirty="0"/>
              <a:t>Knowledge </a:t>
            </a:r>
            <a:r>
              <a:rPr lang="en-US" b="1"/>
              <a:t>Flow </a:t>
            </a:r>
            <a:r>
              <a:rPr lang="en-US" b="1" smtClean="0"/>
              <a:t>templates II</a:t>
            </a:r>
            <a:endParaRPr lang="en-US" sz="1800" b="1" dirty="0"/>
          </a:p>
        </p:txBody>
      </p:sp>
      <p:sp>
        <p:nvSpPr>
          <p:cNvPr id="7" name="Rectangle 1037"/>
          <p:cNvSpPr>
            <a:spLocks noChangeArrowheads="1"/>
          </p:cNvSpPr>
          <p:nvPr/>
        </p:nvSpPr>
        <p:spPr bwMode="auto">
          <a:xfrm>
            <a:off x="6816080" y="5201071"/>
            <a:ext cx="4115271" cy="346249"/>
          </a:xfrm>
          <a:prstGeom prst="rect">
            <a:avLst/>
          </a:prstGeom>
          <a:solidFill>
            <a:srgbClr val="00FFFF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481013" indent="-481013" eaLnBrk="1" hangingPunct="1">
              <a:lnSpc>
                <a:spcPct val="90000"/>
              </a:lnSpc>
            </a:pPr>
            <a:r>
              <a:rPr lang="en-US" sz="1800" b="1" dirty="0"/>
              <a:t>Lesson </a:t>
            </a:r>
            <a:r>
              <a:rPr lang="en-US" b="1" dirty="0"/>
              <a:t>4</a:t>
            </a:r>
            <a:r>
              <a:rPr lang="en-US" sz="1800" b="1" dirty="0" smtClean="0"/>
              <a:t>.5 </a:t>
            </a:r>
            <a:r>
              <a:rPr lang="en-US" b="1" dirty="0" smtClean="0"/>
              <a:t>Moving to a cluster</a:t>
            </a:r>
            <a:endParaRPr lang="en-US" sz="1800" b="1" dirty="0"/>
          </a:p>
        </p:txBody>
      </p:sp>
      <p:sp>
        <p:nvSpPr>
          <p:cNvPr id="8" name="Rectangle 1038"/>
          <p:cNvSpPr>
            <a:spLocks noChangeArrowheads="1"/>
          </p:cNvSpPr>
          <p:nvPr/>
        </p:nvSpPr>
        <p:spPr bwMode="auto">
          <a:xfrm>
            <a:off x="6816080" y="5963071"/>
            <a:ext cx="4115271" cy="595548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481013" indent="-481013" eaLnBrk="1" hangingPunct="1">
              <a:lnSpc>
                <a:spcPct val="90000"/>
              </a:lnSpc>
              <a:tabLst>
                <a:tab pos="1085850" algn="l"/>
              </a:tabLst>
            </a:pPr>
            <a:r>
              <a:rPr lang="en-US" sz="1800" b="1" dirty="0"/>
              <a:t>Lesson </a:t>
            </a:r>
            <a:r>
              <a:rPr lang="en-US" b="1" dirty="0" smtClean="0"/>
              <a:t>4</a:t>
            </a:r>
            <a:r>
              <a:rPr lang="en-US" sz="1800" b="1" dirty="0" smtClean="0"/>
              <a:t>.6	</a:t>
            </a:r>
            <a:r>
              <a:rPr lang="en-US" b="1" dirty="0" smtClean="0"/>
              <a:t>Application: Image 	Classification</a:t>
            </a:r>
            <a:endParaRPr 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36482185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4.6: Application: Image Classification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Image data is everywhere</a:t>
            </a:r>
          </a:p>
          <a:p>
            <a:pPr lvl="1"/>
            <a:r>
              <a:rPr lang="en-US" dirty="0" smtClean="0"/>
              <a:t>Many devices have cameras now</a:t>
            </a:r>
          </a:p>
          <a:p>
            <a:pPr lvl="1"/>
            <a:r>
              <a:rPr lang="en-US" dirty="0" smtClean="0"/>
              <a:t>Billions of images posted on the Internet</a:t>
            </a:r>
          </a:p>
          <a:p>
            <a:pPr lvl="1"/>
            <a:r>
              <a:rPr lang="en-US" dirty="0" smtClean="0"/>
              <a:t>Data mining can be used </a:t>
            </a:r>
            <a:r>
              <a:rPr lang="en-US" dirty="0" smtClean="0"/>
              <a:t>to </a:t>
            </a:r>
            <a:r>
              <a:rPr lang="en-US" dirty="0" err="1" smtClean="0"/>
              <a:t>analyse</a:t>
            </a:r>
            <a:r>
              <a:rPr lang="en-US" dirty="0" smtClean="0"/>
              <a:t> images</a:t>
            </a:r>
          </a:p>
          <a:p>
            <a:r>
              <a:rPr lang="en-US" dirty="0" smtClean="0"/>
              <a:t>Example: Scene Recognition</a:t>
            </a:r>
          </a:p>
          <a:p>
            <a:r>
              <a:rPr lang="en-US" dirty="0" smtClean="0"/>
              <a:t>Example: Identification</a:t>
            </a:r>
          </a:p>
          <a:p>
            <a:r>
              <a:rPr lang="en-US" dirty="0" smtClean="0"/>
              <a:t>Example: Detection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376" y="4437112"/>
            <a:ext cx="3423816" cy="228111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91944" y="3717032"/>
            <a:ext cx="3394014" cy="299695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36160" y="836712"/>
            <a:ext cx="3611893" cy="2708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1118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4.6: Application: Image Classification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Image features </a:t>
            </a:r>
            <a:r>
              <a:rPr lang="en-US" dirty="0" smtClean="0"/>
              <a:t>are a way of describing an image using numbers</a:t>
            </a:r>
          </a:p>
          <a:p>
            <a:r>
              <a:rPr lang="en-US" dirty="0" smtClean="0"/>
              <a:t>For example:</a:t>
            </a:r>
          </a:p>
          <a:p>
            <a:pPr lvl="1"/>
            <a:r>
              <a:rPr lang="en-US" dirty="0" smtClean="0"/>
              <a:t>How bright is the image </a:t>
            </a:r>
            <a:r>
              <a:rPr lang="en-US" i="0" dirty="0" smtClean="0"/>
              <a:t>(f</a:t>
            </a:r>
            <a:r>
              <a:rPr lang="en-US" i="0" baseline="-25000" dirty="0" smtClean="0"/>
              <a:t>1</a:t>
            </a:r>
            <a:r>
              <a:rPr lang="en-US" i="0" dirty="0" smtClean="0"/>
              <a:t>)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How much yellow is in the image</a:t>
            </a:r>
            <a:r>
              <a:rPr lang="en-US" dirty="0"/>
              <a:t> </a:t>
            </a:r>
            <a:r>
              <a:rPr lang="en-US" i="0" dirty="0"/>
              <a:t>(</a:t>
            </a:r>
            <a:r>
              <a:rPr lang="en-US" i="0" dirty="0" smtClean="0"/>
              <a:t>f</a:t>
            </a:r>
            <a:r>
              <a:rPr lang="en-US" i="0" baseline="-25000" dirty="0" smtClean="0"/>
              <a:t>2</a:t>
            </a:r>
            <a:r>
              <a:rPr lang="en-US" i="0" dirty="0" smtClean="0"/>
              <a:t>)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How much green is in the image</a:t>
            </a:r>
            <a:r>
              <a:rPr lang="en-US" dirty="0"/>
              <a:t> </a:t>
            </a:r>
            <a:r>
              <a:rPr lang="en-US" i="0" dirty="0"/>
              <a:t>(</a:t>
            </a:r>
            <a:r>
              <a:rPr lang="en-US" i="0" dirty="0" smtClean="0"/>
              <a:t>f</a:t>
            </a:r>
            <a:r>
              <a:rPr lang="en-US" i="0" baseline="-25000" dirty="0" smtClean="0"/>
              <a:t>3</a:t>
            </a:r>
            <a:r>
              <a:rPr lang="en-US" i="0" dirty="0" smtClean="0"/>
              <a:t>)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How symmetrical is the image</a:t>
            </a:r>
            <a:r>
              <a:rPr lang="en-US" dirty="0"/>
              <a:t> </a:t>
            </a:r>
            <a:r>
              <a:rPr lang="en-US" i="0" dirty="0"/>
              <a:t>(</a:t>
            </a:r>
            <a:r>
              <a:rPr lang="en-US" i="0" dirty="0" smtClean="0"/>
              <a:t>f</a:t>
            </a:r>
            <a:r>
              <a:rPr lang="en-US" i="0" baseline="-25000" dirty="0" smtClean="0"/>
              <a:t>4</a:t>
            </a:r>
            <a:r>
              <a:rPr lang="en-US" i="0" dirty="0" smtClean="0"/>
              <a:t>)</a:t>
            </a:r>
            <a:r>
              <a:rPr lang="en-US" dirty="0" smtClean="0"/>
              <a:t>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392" y="4653136"/>
            <a:ext cx="2423253" cy="181744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0056" y="2132856"/>
            <a:ext cx="1800200" cy="4233005"/>
          </a:xfrm>
          <a:prstGeom prst="rect">
            <a:avLst/>
          </a:prstGeom>
        </p:spPr>
      </p:pic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0408172"/>
              </p:ext>
            </p:extLst>
          </p:nvPr>
        </p:nvGraphicFramePr>
        <p:xfrm>
          <a:off x="3287688" y="4581128"/>
          <a:ext cx="1512168" cy="194421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56084"/>
                <a:gridCol w="756084"/>
              </a:tblGrid>
              <a:tr h="486054">
                <a:tc>
                  <a:txBody>
                    <a:bodyPr/>
                    <a:lstStyle/>
                    <a:p>
                      <a:r>
                        <a:rPr lang="en-US" dirty="0" smtClean="0"/>
                        <a:t>f</a:t>
                      </a:r>
                      <a:r>
                        <a:rPr lang="en-US" baseline="-25000" dirty="0" smtClean="0"/>
                        <a:t>1</a:t>
                      </a:r>
                      <a:endParaRPr lang="en-US" baseline="-25000" dirty="0"/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50%</a:t>
                      </a:r>
                      <a:endParaRPr lang="en-US" dirty="0"/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605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</a:t>
                      </a:r>
                      <a:r>
                        <a:rPr lang="en-US" baseline="-25000" dirty="0" smtClean="0"/>
                        <a:t>2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50%</a:t>
                      </a:r>
                      <a:endParaRPr lang="en-US" dirty="0"/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605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</a:t>
                      </a:r>
                      <a:r>
                        <a:rPr lang="en-US" baseline="-25000" dirty="0" smtClean="0"/>
                        <a:t>3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10%</a:t>
                      </a:r>
                      <a:endParaRPr lang="en-US" dirty="0"/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605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</a:t>
                      </a:r>
                      <a:r>
                        <a:rPr lang="en-US" baseline="-25000" dirty="0" smtClean="0"/>
                        <a:t>4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100%</a:t>
                      </a:r>
                      <a:endParaRPr lang="en-US" dirty="0"/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3721218"/>
              </p:ext>
            </p:extLst>
          </p:nvPr>
        </p:nvGraphicFramePr>
        <p:xfrm>
          <a:off x="8688288" y="2132856"/>
          <a:ext cx="1512168" cy="194421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56084"/>
                <a:gridCol w="756084"/>
              </a:tblGrid>
              <a:tr h="486054">
                <a:tc>
                  <a:txBody>
                    <a:bodyPr/>
                    <a:lstStyle/>
                    <a:p>
                      <a:r>
                        <a:rPr lang="en-US" dirty="0" smtClean="0"/>
                        <a:t>f</a:t>
                      </a:r>
                      <a:r>
                        <a:rPr lang="en-US" baseline="-25000" dirty="0" smtClean="0"/>
                        <a:t>1</a:t>
                      </a:r>
                      <a:endParaRPr lang="en-US" baseline="-25000" dirty="0"/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50%</a:t>
                      </a:r>
                      <a:endParaRPr lang="en-US" dirty="0"/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605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</a:t>
                      </a:r>
                      <a:r>
                        <a:rPr lang="en-US" baseline="-25000" dirty="0" smtClean="0"/>
                        <a:t>2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605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</a:t>
                      </a:r>
                      <a:r>
                        <a:rPr lang="en-US" baseline="-25000" dirty="0" smtClean="0"/>
                        <a:t>3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65%</a:t>
                      </a:r>
                      <a:endParaRPr lang="en-US" dirty="0"/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605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</a:t>
                      </a:r>
                      <a:r>
                        <a:rPr lang="en-US" baseline="-25000" dirty="0" smtClean="0"/>
                        <a:t>4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50%</a:t>
                      </a:r>
                      <a:endParaRPr lang="en-US" dirty="0"/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154463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4.6: Application: Image Classification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1504" y="1484784"/>
            <a:ext cx="4968552" cy="4392488"/>
          </a:xfrm>
          <a:prstGeom prst="rect">
            <a:avLst/>
          </a:prstGeom>
        </p:spPr>
        <p:txBody>
          <a:bodyPr/>
          <a:lstStyle/>
          <a:p>
            <a:r>
              <a:rPr lang="en-US" b="1" dirty="0" smtClean="0"/>
              <a:t>Image filters </a:t>
            </a:r>
            <a:r>
              <a:rPr lang="en-US" dirty="0" smtClean="0"/>
              <a:t>extract the same features for a set of images</a:t>
            </a:r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91344" y="2636912"/>
            <a:ext cx="4824536" cy="4032448"/>
          </a:xfrm>
          <a:prstGeom prst="snip1Rect">
            <a:avLst/>
          </a:prstGeom>
          <a:solidFill>
            <a:srgbClr val="CCFFCC"/>
          </a:solidFill>
        </p:spPr>
        <p:txBody>
          <a:bodyPr vert="horz" lIns="91440" tIns="45720" rIns="91440" bIns="45720" rtlCol="0">
            <a:normAutofit/>
          </a:bodyPr>
          <a:lstStyle>
            <a:lvl1pPr marL="482400" indent="-482400" algn="l" defTabSz="914400" rtl="0" eaLnBrk="1" latinLnBrk="0" hangingPunct="1">
              <a:spcBef>
                <a:spcPts val="480"/>
              </a:spcBef>
              <a:buFont typeface="Wingdings" panose="05000000000000000000" pitchFamily="2" charset="2"/>
              <a:buChar char="v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95350" indent="-352425" algn="l" defTabSz="914400" rtl="0" eaLnBrk="1" latinLnBrk="0" hangingPunct="1">
              <a:spcBef>
                <a:spcPts val="480"/>
              </a:spcBef>
              <a:buFont typeface="Calibri" panose="020F0502020204030204" pitchFamily="34" charset="0"/>
              <a:buChar char="–"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90700" indent="-352425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943100" indent="-238125" algn="l" defTabSz="9144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Wingdings" panose="05000000000000000000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500" dirty="0">
                <a:latin typeface="Courier New"/>
              </a:rPr>
              <a:t>@relation </a:t>
            </a:r>
            <a:r>
              <a:rPr lang="en-US" sz="1500" dirty="0" err="1">
                <a:latin typeface="Courier New"/>
              </a:rPr>
              <a:t>butterfly_vs_owl</a:t>
            </a:r>
            <a:endParaRPr lang="en-US" sz="1500" dirty="0">
              <a:latin typeface="Courier New"/>
            </a:endParaRP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@attribute filename string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@attribute class {BUTTERFLY,OWL}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@data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mno001.jpg,BUTTERFLY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mno002.jpg,BUTTERFLY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mno003.jpg,BUTTERFLY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mno004.jpg,BUTTERFLY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owl001.jpg,OWL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owl002.jpg,OWL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owl003.jpg,OWL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owl004.jpg,OWL</a:t>
            </a:r>
            <a:endParaRPr lang="en-US" sz="1500" dirty="0" smtClean="0">
              <a:latin typeface="Courier New"/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6600056" y="836712"/>
            <a:ext cx="4483000" cy="5256584"/>
          </a:xfrm>
          <a:prstGeom prst="snip1Rect">
            <a:avLst/>
          </a:prstGeom>
          <a:solidFill>
            <a:srgbClr val="CCFFCC"/>
          </a:solidFill>
        </p:spPr>
        <p:txBody>
          <a:bodyPr vert="horz" lIns="91440" tIns="45720" rIns="91440" bIns="45720" rtlCol="0">
            <a:noAutofit/>
          </a:bodyPr>
          <a:lstStyle>
            <a:lvl1pPr marL="482400" indent="-482400" algn="l" defTabSz="914400" rtl="0" eaLnBrk="1" latinLnBrk="0" hangingPunct="1">
              <a:spcBef>
                <a:spcPts val="480"/>
              </a:spcBef>
              <a:buFont typeface="Wingdings" panose="05000000000000000000" pitchFamily="2" charset="2"/>
              <a:buChar char="v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95350" indent="-352425" algn="l" defTabSz="914400" rtl="0" eaLnBrk="1" latinLnBrk="0" hangingPunct="1">
              <a:spcBef>
                <a:spcPts val="480"/>
              </a:spcBef>
              <a:buFont typeface="Calibri" panose="020F0502020204030204" pitchFamily="34" charset="0"/>
              <a:buChar char="–"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90700" indent="-352425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943100" indent="-238125" algn="l" defTabSz="9144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Wingdings" panose="05000000000000000000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500" dirty="0">
                <a:latin typeface="Courier New"/>
              </a:rPr>
              <a:t>@relation </a:t>
            </a:r>
            <a:r>
              <a:rPr lang="en-US" sz="1500" dirty="0" err="1">
                <a:latin typeface="Courier New"/>
              </a:rPr>
              <a:t>butterfly_vs_owl</a:t>
            </a:r>
            <a:endParaRPr lang="en-US" sz="1500" dirty="0">
              <a:latin typeface="Courier New"/>
            </a:endParaRP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@attribute filename string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@attribute f1 numeric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@attribute f2 numeric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@attribute f3 numeric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@attribute class {BUTTERFLY,OWL}</a:t>
            </a:r>
          </a:p>
          <a:p>
            <a:pPr marL="0" indent="0">
              <a:buNone/>
            </a:pPr>
            <a:endParaRPr lang="en-US" sz="1500" dirty="0">
              <a:latin typeface="Courier New"/>
            </a:endParaRP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@data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mno001.jpg,3,7,0,BUTTERFLY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mno002.jpg,1,2,0,BUTTERFLY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mno003.jpg,3,4,0,BUTTERFLY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mno004.jpg,6,3,0,BUTTERFLY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owl001.jpg,3,5,0,OWL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owl002.jpg,7,3,0,OWL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owl003.jpg,3,5,0,OWL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owl004.jpg,7,5,1,OWL</a:t>
            </a:r>
            <a:endParaRPr lang="en-US" sz="1500" dirty="0" smtClean="0">
              <a:latin typeface="Courier New"/>
            </a:endParaRPr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1694583831"/>
              </p:ext>
            </p:extLst>
          </p:nvPr>
        </p:nvGraphicFramePr>
        <p:xfrm>
          <a:off x="3068217" y="3670301"/>
          <a:ext cx="2955776" cy="20710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Rectangle 3"/>
          <p:cNvSpPr/>
          <p:nvPr/>
        </p:nvSpPr>
        <p:spPr>
          <a:xfrm>
            <a:off x="6600056" y="1772816"/>
            <a:ext cx="2592288" cy="936104"/>
          </a:xfrm>
          <a:prstGeom prst="rect">
            <a:avLst/>
          </a:prstGeom>
          <a:solidFill>
            <a:schemeClr val="accent6">
              <a:alpha val="36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896200" y="3573016"/>
            <a:ext cx="720080" cy="2232248"/>
          </a:xfrm>
          <a:prstGeom prst="rect">
            <a:avLst/>
          </a:prstGeom>
          <a:solidFill>
            <a:schemeClr val="accent6">
              <a:alpha val="36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3735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Graphic spid="5" grpId="0">
        <p:bldAsOne/>
      </p:bldGraphic>
      <p:bldP spid="4" grpId="0" animBg="1"/>
      <p:bldP spid="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4.6: Application: Image Classification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buFont typeface="+mj-lt"/>
              <a:buAutoNum type="arabicPeriod"/>
            </a:pPr>
            <a:r>
              <a:rPr lang="en-US" dirty="0" smtClean="0"/>
              <a:t>Install </a:t>
            </a:r>
            <a:r>
              <a:rPr lang="en-US" b="1" i="0" dirty="0" err="1" smtClean="0">
                <a:latin typeface="Courier New"/>
              </a:rPr>
              <a:t>imageFilters</a:t>
            </a:r>
            <a:r>
              <a:rPr lang="en-US" dirty="0" smtClean="0"/>
              <a:t> package using the Package Manager</a:t>
            </a:r>
          </a:p>
          <a:p>
            <a:pPr>
              <a:buFont typeface="+mj-lt"/>
              <a:buAutoNum type="arabicPeriod"/>
            </a:pPr>
            <a:r>
              <a:rPr lang="en-US" dirty="0" smtClean="0"/>
              <a:t>Place all of your images in the same directory</a:t>
            </a:r>
          </a:p>
          <a:p>
            <a:pPr>
              <a:buFont typeface="+mj-lt"/>
              <a:buAutoNum type="arabicPeriod"/>
            </a:pPr>
            <a:r>
              <a:rPr lang="en-US" dirty="0" smtClean="0"/>
              <a:t>Create an ARFF file with the first string attribute being an image’s filename and each instance being an image and its class</a:t>
            </a:r>
          </a:p>
          <a:p>
            <a:pPr>
              <a:buFont typeface="+mj-lt"/>
              <a:buAutoNum type="arabicPeriod"/>
            </a:pPr>
            <a:r>
              <a:rPr lang="en-US" dirty="0" smtClean="0"/>
              <a:t>Open the ARFF file in the WEKA Explorer</a:t>
            </a:r>
          </a:p>
          <a:p>
            <a:pPr>
              <a:buFont typeface="+mj-lt"/>
              <a:buAutoNum type="arabicPeriod"/>
            </a:pPr>
            <a:r>
              <a:rPr lang="en-US" dirty="0" smtClean="0"/>
              <a:t>Select an image filter from </a:t>
            </a:r>
            <a:r>
              <a:rPr lang="en-US" b="1" i="0" dirty="0">
                <a:latin typeface="Courier New"/>
              </a:rPr>
              <a:t>filters/unsupervised/instance/</a:t>
            </a:r>
            <a:r>
              <a:rPr lang="en-US" b="1" i="0" dirty="0" err="1">
                <a:latin typeface="Courier New"/>
              </a:rPr>
              <a:t>imagefilters</a:t>
            </a:r>
            <a:endParaRPr lang="en-US" b="1" i="0" dirty="0">
              <a:latin typeface="Courier New"/>
            </a:endParaRPr>
          </a:p>
          <a:p>
            <a:pPr>
              <a:buFont typeface="+mj-lt"/>
              <a:buAutoNum type="arabicPeriod"/>
            </a:pPr>
            <a:r>
              <a:rPr lang="en-US" dirty="0" smtClean="0"/>
              <a:t>Set the filter’s </a:t>
            </a:r>
            <a:r>
              <a:rPr lang="en-US" b="1" dirty="0" err="1">
                <a:latin typeface="Courier New"/>
              </a:rPr>
              <a:t>imageDirectory</a:t>
            </a:r>
            <a:r>
              <a:rPr lang="en-US" dirty="0" smtClean="0"/>
              <a:t> option to the correct directory</a:t>
            </a:r>
          </a:p>
          <a:p>
            <a:pPr>
              <a:buFont typeface="+mj-lt"/>
              <a:buAutoNum type="arabicPeriod"/>
            </a:pPr>
            <a:r>
              <a:rPr lang="en-US" dirty="0" smtClean="0"/>
              <a:t>Click the Apply button</a:t>
            </a:r>
          </a:p>
          <a:p>
            <a:pPr>
              <a:buFont typeface="+mj-lt"/>
              <a:buAutoNum type="arabicPeriod"/>
            </a:pPr>
            <a:r>
              <a:rPr lang="en-US" dirty="0" smtClean="0"/>
              <a:t>(Optional) Remove the first filename attribute</a:t>
            </a:r>
          </a:p>
          <a:p>
            <a:pPr>
              <a:buFont typeface="+mj-lt"/>
              <a:buAutoNum type="arabicPeriod"/>
            </a:pPr>
            <a:r>
              <a:rPr lang="en-US" dirty="0" smtClean="0"/>
              <a:t>Select a classifier and perform some experiments</a:t>
            </a:r>
          </a:p>
        </p:txBody>
      </p:sp>
    </p:spTree>
    <p:extLst>
      <p:ext uri="{BB962C8B-B14F-4D97-AF65-F5344CB8AC3E}">
        <p14:creationId xmlns:p14="http://schemas.microsoft.com/office/powerpoint/2010/main" val="29624360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4.6: Application: Image Classification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Different image filters extract different measurements</a:t>
            </a:r>
          </a:p>
          <a:p>
            <a:r>
              <a:rPr lang="en-US" dirty="0" smtClean="0"/>
              <a:t>Example: </a:t>
            </a:r>
            <a:r>
              <a:rPr lang="en-US" sz="2200" b="1" dirty="0" err="1">
                <a:latin typeface="Courier New"/>
              </a:rPr>
              <a:t>ColorLayoutFilter</a:t>
            </a:r>
            <a:endParaRPr lang="en-US" sz="2200" b="1" dirty="0">
              <a:latin typeface="Courier New"/>
            </a:endParaRPr>
          </a:p>
          <a:p>
            <a:pPr lvl="1"/>
            <a:r>
              <a:rPr lang="en-US" dirty="0" smtClean="0"/>
              <a:t>Image is divided into 64 blocks</a:t>
            </a:r>
          </a:p>
          <a:p>
            <a:pPr lvl="1"/>
            <a:r>
              <a:rPr lang="en-US" dirty="0" smtClean="0"/>
              <a:t>Average </a:t>
            </a:r>
            <a:r>
              <a:rPr lang="en-US" dirty="0" err="1" smtClean="0"/>
              <a:t>colour</a:t>
            </a:r>
            <a:r>
              <a:rPr lang="en-US" dirty="0" smtClean="0"/>
              <a:t> is assigned to each block</a:t>
            </a:r>
          </a:p>
          <a:p>
            <a:pPr lvl="1"/>
            <a:r>
              <a:rPr lang="en-US" dirty="0" smtClean="0"/>
              <a:t>Features are computed from the average </a:t>
            </a:r>
            <a:r>
              <a:rPr lang="en-US" dirty="0" err="1" smtClean="0"/>
              <a:t>colours</a:t>
            </a:r>
            <a:endParaRPr lang="en-US" dirty="0" smtClean="0"/>
          </a:p>
          <a:p>
            <a:r>
              <a:rPr lang="en-US" dirty="0" smtClean="0"/>
              <a:t>Example: </a:t>
            </a:r>
            <a:r>
              <a:rPr lang="en-US" sz="2200" b="1" dirty="0" err="1">
                <a:latin typeface="Courier New"/>
              </a:rPr>
              <a:t>EdgeHistogramFilter</a:t>
            </a:r>
            <a:endParaRPr lang="en-US" sz="2200" b="1" dirty="0">
              <a:latin typeface="Courier New"/>
            </a:endParaRPr>
          </a:p>
          <a:p>
            <a:pPr lvl="1"/>
            <a:r>
              <a:rPr lang="en-US" dirty="0" smtClean="0"/>
              <a:t>Edges are “lines” or “discontinuities” in image</a:t>
            </a:r>
          </a:p>
          <a:p>
            <a:pPr lvl="1"/>
            <a:r>
              <a:rPr lang="en-US" dirty="0" smtClean="0"/>
              <a:t>Features measure the direction of the edges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4152" y="1988840"/>
            <a:ext cx="4180577" cy="206084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1464" y="4653136"/>
            <a:ext cx="6057234" cy="2016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8276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4.6: Application: Image Classification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72875" indent="-342900"/>
            <a:r>
              <a:rPr lang="en-US" dirty="0" smtClean="0"/>
              <a:t>Multiple image filters can be applied to the same images</a:t>
            </a:r>
          </a:p>
          <a:p>
            <a:pPr marL="885825" lvl="1" indent="-342900"/>
            <a:r>
              <a:rPr lang="en-US" dirty="0" smtClean="0"/>
              <a:t>For example, is color layout the best feature?</a:t>
            </a:r>
          </a:p>
          <a:p>
            <a:pPr marL="885825" lvl="1" indent="-342900"/>
            <a:r>
              <a:rPr lang="en-US" dirty="0" smtClean="0"/>
              <a:t> Are edge histograms the best feature?</a:t>
            </a:r>
          </a:p>
          <a:p>
            <a:pPr marL="885825" lvl="1" indent="-342900"/>
            <a:r>
              <a:rPr lang="en-US" dirty="0" smtClean="0"/>
              <a:t> Or are BOTH more accurate?</a:t>
            </a:r>
          </a:p>
          <a:p>
            <a:pPr marL="472875" indent="-342900"/>
            <a:r>
              <a:rPr lang="en-US" dirty="0" smtClean="0"/>
              <a:t>Summary</a:t>
            </a:r>
          </a:p>
          <a:p>
            <a:pPr marL="885825" lvl="1" indent="-342900"/>
            <a:r>
              <a:rPr lang="en-US" dirty="0"/>
              <a:t>Image features are mathematical properties of images</a:t>
            </a:r>
          </a:p>
          <a:p>
            <a:pPr marL="885825" lvl="1" indent="-342900"/>
            <a:r>
              <a:rPr lang="en-US" dirty="0"/>
              <a:t>Image filters can be applied to calculate image features for an entire dataset of images</a:t>
            </a:r>
          </a:p>
          <a:p>
            <a:pPr marL="885825" lvl="1" indent="-342900"/>
            <a:r>
              <a:rPr lang="en-US" dirty="0"/>
              <a:t>Different features measure different properties of the image</a:t>
            </a:r>
          </a:p>
          <a:p>
            <a:pPr marL="885825" lvl="1" indent="-342900"/>
            <a:r>
              <a:rPr lang="en-US" dirty="0"/>
              <a:t>Experimenting with WEKA can help you identify the best combination of image feature and classifier for your data</a:t>
            </a:r>
          </a:p>
          <a:p>
            <a:pPr marL="472875" indent="-342900"/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857708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Mathias L., </a:t>
            </a:r>
            <a:r>
              <a:rPr lang="en-US" dirty="0" err="1" smtClean="0"/>
              <a:t>Chatzichristofis</a:t>
            </a:r>
            <a:r>
              <a:rPr lang="en-US" dirty="0" smtClean="0"/>
              <a:t> S. A. </a:t>
            </a:r>
            <a:r>
              <a:rPr lang="en-US" i="1" dirty="0"/>
              <a:t>Lire: </a:t>
            </a:r>
            <a:r>
              <a:rPr lang="en-US" i="1" dirty="0" err="1"/>
              <a:t>Lucene</a:t>
            </a:r>
            <a:r>
              <a:rPr lang="en-US" i="1" dirty="0"/>
              <a:t> Image Retrieval – An Extensible Java CBIR Library</a:t>
            </a:r>
            <a:r>
              <a:rPr lang="en-US" dirty="0"/>
              <a:t>. In </a:t>
            </a:r>
            <a:r>
              <a:rPr lang="en-US" dirty="0" smtClean="0"/>
              <a:t>Proc. </a:t>
            </a:r>
            <a:r>
              <a:rPr lang="en-US" dirty="0"/>
              <a:t>of the 16th ACM International Conference on Multimedia, pp. 1085-1088, Vancouver, Canada, </a:t>
            </a:r>
            <a:r>
              <a:rPr lang="en-US" dirty="0" smtClean="0"/>
              <a:t>2008</a:t>
            </a:r>
          </a:p>
          <a:p>
            <a:r>
              <a:rPr lang="en-US" dirty="0" err="1" smtClean="0"/>
              <a:t>Manjunath</a:t>
            </a:r>
            <a:r>
              <a:rPr lang="en-US" dirty="0" smtClean="0"/>
              <a:t> </a:t>
            </a:r>
            <a:r>
              <a:rPr lang="en-US" dirty="0"/>
              <a:t>B., </a:t>
            </a:r>
            <a:r>
              <a:rPr lang="en-US" dirty="0" smtClean="0"/>
              <a:t>Ohm </a:t>
            </a:r>
            <a:r>
              <a:rPr lang="en-US" dirty="0"/>
              <a:t>J.R., </a:t>
            </a:r>
            <a:r>
              <a:rPr lang="en-US" dirty="0" err="1" smtClean="0"/>
              <a:t>Vasudevan</a:t>
            </a:r>
            <a:r>
              <a:rPr lang="en-US" dirty="0" smtClean="0"/>
              <a:t> </a:t>
            </a:r>
            <a:r>
              <a:rPr lang="en-US" dirty="0"/>
              <a:t>V.V., </a:t>
            </a:r>
            <a:r>
              <a:rPr lang="en-US" dirty="0" smtClean="0"/>
              <a:t>Yamada </a:t>
            </a:r>
            <a:r>
              <a:rPr lang="en-US" dirty="0"/>
              <a:t>A</a:t>
            </a:r>
            <a:r>
              <a:rPr lang="en-US" dirty="0" smtClean="0"/>
              <a:t>. </a:t>
            </a:r>
            <a:r>
              <a:rPr lang="en-US" i="1" dirty="0"/>
              <a:t>Color and texture </a:t>
            </a:r>
            <a:r>
              <a:rPr lang="en-US" i="1" dirty="0" smtClean="0"/>
              <a:t>descriptors</a:t>
            </a:r>
            <a:r>
              <a:rPr lang="en-US" i="1" dirty="0"/>
              <a:t>.</a:t>
            </a:r>
            <a:r>
              <a:rPr lang="en-US" dirty="0"/>
              <a:t> IEEE trans. on Circuits and Systems for Video Technology </a:t>
            </a:r>
            <a:r>
              <a:rPr lang="en-US" dirty="0" smtClean="0"/>
              <a:t>11,703</a:t>
            </a:r>
            <a:r>
              <a:rPr lang="en-US" dirty="0"/>
              <a:t>–</a:t>
            </a:r>
            <a:r>
              <a:rPr lang="en-US" dirty="0" smtClean="0"/>
              <a:t>715, 2001 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223661"/>
      </p:ext>
    </p:extLst>
  </p:cSld>
  <p:clrMapOvr>
    <a:masterClrMapping/>
  </p:clrMapOvr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C9FFBF"/>
        </a:solidFill>
        <a:ln>
          <a:solidFill>
            <a:schemeClr val="tx1"/>
          </a:solidFill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txDef>
      <a:spPr>
        <a:solidFill>
          <a:srgbClr val="C9FFBF"/>
        </a:solidFill>
        <a:ln>
          <a:solidFill>
            <a:schemeClr val="tx1"/>
          </a:solidFill>
        </a:ln>
      </a:spPr>
      <a:bodyPr wrap="square" rtlCol="0">
        <a:spAutoFit/>
      </a:bodyPr>
      <a:lstStyle>
        <a:defPPr>
          <a:defRPr dirty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111556</TotalTime>
  <Words>799</Words>
  <Application>Microsoft Macintosh PowerPoint</Application>
  <PresentationFormat>Custom</PresentationFormat>
  <Paragraphs>118</Paragraphs>
  <Slides>8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1_Custom Design</vt:lpstr>
      <vt:lpstr>Lesson 4.6: Application: Image Classification</vt:lpstr>
      <vt:lpstr>Lesson 4.6: Application: Image Classification</vt:lpstr>
      <vt:lpstr>Lesson 4.6: Application: Image Classification</vt:lpstr>
      <vt:lpstr>Lesson 4.6: Application: Image Classification</vt:lpstr>
      <vt:lpstr>Lesson 4.6: Application: Image Classification</vt:lpstr>
      <vt:lpstr>Lesson 4.6: Application: Image Classification</vt:lpstr>
      <vt:lpstr>Lesson 4.6: Application: Image Classification</vt:lpstr>
      <vt:lpstr>References</vt:lpstr>
    </vt:vector>
  </TitlesOfParts>
  <Company>University of Waikato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mining with Weka</dc:title>
  <dc:creator>Libby Cameron</dc:creator>
  <cp:lastModifiedBy>Michael Mayo</cp:lastModifiedBy>
  <cp:revision>602</cp:revision>
  <cp:lastPrinted>2015-04-20T22:19:49Z</cp:lastPrinted>
  <dcterms:created xsi:type="dcterms:W3CDTF">2013-03-28T00:36:14Z</dcterms:created>
  <dcterms:modified xsi:type="dcterms:W3CDTF">2015-08-10T22:03:36Z</dcterms:modified>
</cp:coreProperties>
</file>